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1" r:id="rId8"/>
    <p:sldId id="262" r:id="rId9"/>
    <p:sldId id="263" r:id="rId10"/>
    <p:sldId id="264" r:id="rId11"/>
    <p:sldId id="265"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commentAuthors" Target="commentAuthors.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media/>
</file>

<file path=ppt/media/image1.png>
</file>

<file path=ppt/media/image2.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Good day, everyone. I am deeply honored to stand before you today to introduce this exciting new project that unites the rich humanistic tradition of Qigong with a revolutionary tool set to transform our lives. First and foremost, I want to express my heartfelt gratitude to the institute and Professor Xu for their unwavering support and invaluable assistance throughout this entire journey. I would also like to introduce my Qigong partner, Sandy, who will be sharing his insights from a Traditional Chinese Medicine (TCM) perspective shortly.</a:t>
            </a:r>
            <a:endParaRPr lang="en-US"/>
          </a:p>
          <a:p>
            <a:endParaRPr lang="en-US"/>
          </a:p>
          <a:p>
            <a:r>
              <a:rPr lang="en-US"/>
              <a:t>As you can see on the interface we've meticulously prepared, this is a personalized conversational agent, crafted using the materials generously provided by the institute. These materials have been transformed into a multidimensional knowledge base, tailored to assist and guide international Qigong students in their practice.</a:t>
            </a:r>
            <a:endParaRPr lang="en-US"/>
          </a:p>
          <a:p>
            <a:endParaRPr lang="en-US"/>
          </a:p>
          <a:p>
            <a:r>
              <a:rPr lang="en-US"/>
              <a:t>Throughout the design and development of this platform, we conducted a series of experiments, yielding various insightful results. Today, I'm excited to share this process and the outcomes we've achieved as an example of how these two concepts can converge to enhance the human experience.</a:t>
            </a:r>
            <a:endParaRPr lang="en-US"/>
          </a:p>
          <a:p>
            <a:endParaRPr lang="en-US"/>
          </a:p>
          <a:p>
            <a:r>
              <a:rPr lang="en-US"/>
              <a:t>大家好，我非常荣幸能在今天站在这里，介绍这个令人兴奋的新项目，它将人类丰富的气功传统与一项革命性的工具结合起来，必将改变我们的生活。首先，我要衷心感谢学院和徐教授，感谢他们在整个过程中的坚定支持和宝贵帮助。我还想介绍我的气功伙伴桑迪，他将会从中医角度分享他的见解。</a:t>
            </a:r>
            <a:endParaRPr lang="en-US"/>
          </a:p>
          <a:p>
            <a:endParaRPr lang="en-US"/>
          </a:p>
          <a:p>
            <a:r>
              <a:rPr lang="en-US"/>
              <a:t>正如大家可以在我们精心准备的界面上看到的，这是一个个性化的会话代理，利用学院慷慨提供的材料精心制作而成。这些材料已经转化为一个多维知识库，旨在协助和指导国际气功学生的实践。</a:t>
            </a:r>
            <a:endParaRPr lang="en-US"/>
          </a:p>
          <a:p>
            <a:endParaRPr lang="en-US"/>
          </a:p>
          <a:p>
            <a:r>
              <a:rPr lang="en-US"/>
              <a:t>在整个平台的设计和开发过程中，我们进行了一系列的实验，产生了各种有益的结果。今天，我很高兴分享这个过程和我们取得的成果，作为这两个概念如何融合以增强人类体验的一个闪亮示例。</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Qigong and AI are both creations of humanity. In this initial table, we can observe the roles they can play in various aspects of human and social life.</a:t>
            </a:r>
            <a:endParaRPr lang="en-US"/>
          </a:p>
          <a:p>
            <a:endParaRPr lang="en-US"/>
          </a:p>
          <a:p>
            <a:r>
              <a:rPr lang="en-US"/>
              <a:t>When we consider healthcare and well-being, it becomes evident that Qigong has significant effects, as my colleagues have interestingly discussed previously. Simultaneously, AI is presently being employed in the medical industry to enhance diagnosis and treatment efficiency.</a:t>
            </a:r>
            <a:endParaRPr lang="en-US"/>
          </a:p>
          <a:p>
            <a:endParaRPr lang="en-US"/>
          </a:p>
          <a:p>
            <a:r>
              <a:rPr lang="en-US"/>
              <a:t>Here, we present a few examples of how Qigong and AI, when utilized separately, can contribute to the betterment of human well-being. From education to economic growth and mental care, the potential applications of these two tools are vast.</a:t>
            </a:r>
            <a:endParaRPr lang="en-US"/>
          </a:p>
          <a:p>
            <a:endParaRPr lang="en-US"/>
          </a:p>
          <a:p>
            <a:r>
              <a:rPr lang="en-US"/>
              <a:t>气功和人工智能都是人类的创造。在这张初步表格中，我们可以看到它们在人类和社会生活的不同方面可以扮演的角色。</a:t>
            </a:r>
            <a:endParaRPr lang="en-US"/>
          </a:p>
          <a:p>
            <a:endParaRPr lang="en-US"/>
          </a:p>
          <a:p>
            <a:r>
              <a:rPr lang="en-US"/>
              <a:t>当我们考虑医疗保健和福祉时，可以明显看出气功的重要作用，正如我的一些同事先前有趣地讨论过的。同时，人工智能目前正在被用于医疗行业，以提高诊断和治疗效率。</a:t>
            </a:r>
            <a:endParaRPr lang="en-US"/>
          </a:p>
          <a:p>
            <a:endParaRPr lang="en-US"/>
          </a:p>
          <a:p>
            <a:r>
              <a:rPr lang="en-US"/>
              <a:t>在这里，我们列举了一些示例，说明了气功和人工智能分别如何可以为人类福祉的改进作出贡献。从教育到经济增长和心理关怀，这两种工具的潜在应用是广泛的。</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endParaRPr lang="en-US"/>
          </a:p>
          <a:p>
            <a:r>
              <a:rPr lang="en-US"/>
              <a:t>"So now that we have established the roles and impacts of these two entities in human life, the question we need to address is whether there is a way to harness their respective strengths and effects on humans to provide tools that will enhance human and social well-being. In this regard, we've chosen two potential directions to explore in the future. One such direction involves the collaboration of AI and Qigong to deliver personalized health and well-being solutions. AI can analyze individuals' health data and their Qigong practice histories to create tailored Qigong routines and meditation exercises that address specific physical and mental health needs.</a:t>
            </a:r>
            <a:endParaRPr lang="en-US"/>
          </a:p>
          <a:p>
            <a:endParaRPr lang="en-US"/>
          </a:p>
          <a:p>
            <a:r>
              <a:rPr lang="en-US"/>
              <a:t>Alternatively, AI can assist in monitoring individuals' mental health by analyzing data from wearable devices, social media, and other sources. When signs of stress or mental health issues are detected, AI can recommend Qigong exercises and mindfulness practices as part of a holistic approach to mental well-being.</a:t>
            </a:r>
            <a:endParaRPr lang="en-US"/>
          </a:p>
          <a:p>
            <a:endParaRPr lang="en-US"/>
          </a:p>
          <a:p>
            <a:r>
              <a:rPr lang="en-US"/>
              <a:t>These are just two examples of how AI and Qigong can be integrated to create valuable solutions for individuals and societies."</a:t>
            </a:r>
            <a:endParaRPr lang="en-US"/>
          </a:p>
          <a:p>
            <a:endParaRPr lang="en-US"/>
          </a:p>
          <a:p>
            <a:r>
              <a:rPr lang="en-US"/>
              <a:t>Chinese (Simplified):</a:t>
            </a:r>
            <a:endParaRPr lang="en-US"/>
          </a:p>
          <a:p>
            <a:endParaRPr lang="en-US"/>
          </a:p>
          <a:p>
            <a:r>
              <a:rPr lang="en-US"/>
              <a:t>"既然我们已经确定了这两个实体在人类生活中的角色和影响，我们需要解决的问题是是否有办法利用它们各自的优势和对人类的影响，提供能够增进人类和社会福祉的工具。在这方面，我们选择了未来探索的两个潜在方向。其中一个方向涉及人工智能和气功的合作，提供个性化的健康和福祉解决方案。人工智能可以分析个体的健康数据和他们的气功实践历史，制定量身定制的气功锻炼和冥想练习，以满足具体的身体和心理健康需求。</a:t>
            </a:r>
            <a:endParaRPr lang="en-US"/>
          </a:p>
          <a:p>
            <a:endParaRPr lang="en-US"/>
          </a:p>
          <a:p>
            <a:r>
              <a:rPr lang="en-US"/>
              <a:t>另一方面，人工智能可以通过分析可穿戴设备、社交媒体和其他信息源的数据来协助监测个体的心理健康。当出现压力或心理健康问题的迹象时，人工智能可以建议气功练习和正念实践，作为对心理福祉的整体方法的一部分。</a:t>
            </a:r>
            <a:endParaRPr lang="en-US"/>
          </a:p>
          <a:p>
            <a:endParaRPr lang="en-US"/>
          </a:p>
          <a:p>
            <a:r>
              <a:rPr lang="en-US"/>
              <a:t>这只是人工智能和气功如何相互融合，创造对个人和社会有价值的解决方案的两个示例。"</a:t>
            </a:r>
            <a:endParaRPr lang="en-US"/>
          </a:p>
          <a:p>
            <a:r>
              <a:rPr lang="en-US"/>
              <a:t>Was this response better or worse?</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endParaRPr lang="en-US"/>
          </a:p>
          <a:p>
            <a:r>
              <a:rPr lang="en-US"/>
              <a:t>"Now, let's focus on the specific project we are going to discuss and present in this session. To that end, we have formulated a series of hypotheses:</a:t>
            </a:r>
            <a:endParaRPr lang="en-US"/>
          </a:p>
          <a:p>
            <a:endParaRPr lang="en-US"/>
          </a:p>
          <a:p>
            <a:r>
              <a:rPr lang="en-US"/>
              <a:t>    1-AI systems can be used to develop Qigong conversational systems.</a:t>
            </a:r>
            <a:endParaRPr lang="en-US"/>
          </a:p>
          <a:p>
            <a:endParaRPr lang="en-US"/>
          </a:p>
          <a:p>
            <a:r>
              <a:rPr lang="en-US"/>
              <a:t>    2-A customized approach with semantic pointers in the knowledge base can enhance the effectiveness of these models. To clarify, when we refer to 'KB' and 'semantic pointers,' a 'KB' in this context is a multidimensional representation of textual data, specifically the material provided by the institute about Qigong practice. A 'semantic pointer' is a set of vectors introduced within this space with the aim of helping the system identify and retrieve the most relevant and suitable content.</a:t>
            </a:r>
            <a:endParaRPr lang="en-US"/>
          </a:p>
          <a:p>
            <a:endParaRPr lang="en-US"/>
          </a:p>
          <a:p>
            <a:r>
              <a:rPr lang="en-US"/>
              <a:t>    3-AI can be employed to develop multilingual conversational systems from monolingual knowledge bases, as we demonstrated during the presentation. The current model can handle four languages in addition to the original English and Chinese; it can respond to and interact with users in French and Spanish."</a:t>
            </a:r>
            <a:endParaRPr lang="en-US"/>
          </a:p>
          <a:p>
            <a:endParaRPr lang="en-US"/>
          </a:p>
          <a:p>
            <a:r>
              <a:rPr lang="en-US"/>
              <a:t>Chinese (Simplified):</a:t>
            </a:r>
            <a:endParaRPr lang="en-US"/>
          </a:p>
          <a:p>
            <a:r>
              <a:rPr lang="en-US"/>
              <a:t>"现在，让我们聚焦在这次会话中将要讨论和展示的具体项目。为此，我们提出了一系列假设：</a:t>
            </a:r>
            <a:endParaRPr lang="en-US"/>
          </a:p>
          <a:p>
            <a:endParaRPr lang="en-US"/>
          </a:p>
          <a:p>
            <a:r>
              <a:rPr lang="en-US"/>
              <a:t>    人工智能系统可以用来开发气功会话系统。</a:t>
            </a:r>
            <a:endParaRPr lang="en-US"/>
          </a:p>
          <a:p>
            <a:r>
              <a:rPr lang="en-US"/>
              <a:t>    采用具有知识库中语义指针的定制方法可以增强这些模型的效果。为了澄清这一点，当我们提到“KB”和“语义指针”时，这里的“KB”是文本数据的多维表示，具体来说是由学院提供的关于气功实践的材料。而“语义指针”是一组向该空间引入的向量，旨在帮助系统识别和检索最相关和适当的内容。</a:t>
            </a:r>
            <a:endParaRPr lang="en-US"/>
          </a:p>
          <a:p>
            <a:r>
              <a:rPr lang="en-US"/>
              <a:t>    人工智能可以用于从单语言知识库开发多语言会话系统，正如我们在演示中所展示的。当前的模型可以处理英语和中文之外的四种语言，它可以用法语和西班牙语回应并与用户互动。"</a:t>
            </a:r>
            <a:endParaRPr lang="en-US"/>
          </a:p>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r>
              <a:rPr lang="en-US"/>
              <a:t>"To test our hypotheses, we developed a series of frameworks. In Model M1, we implemented both the KB and semantic pointers we mentioned earlier. In M2, we added only the customized KB created from the institute's materials. Finally, the baseline, or M3, is a general-use chatbot, in this case, the popular ChatGPT by OpenAI."</a:t>
            </a:r>
            <a:endParaRPr lang="en-US"/>
          </a:p>
          <a:p>
            <a:endParaRPr lang="en-US"/>
          </a:p>
          <a:p>
            <a:r>
              <a:rPr lang="en-US"/>
              <a:t>Chinese (Simplified):</a:t>
            </a:r>
            <a:endParaRPr lang="en-US"/>
          </a:p>
          <a:p>
            <a:r>
              <a:rPr lang="en-US"/>
              <a:t>为了测试我们的假设，我们开发了一系列的框架。在M1模型中，我们实现了之前提到的知识库（KB）和语义指针。在M2中，我们只添加了由学院提供的材料创建的定制知识库。最后，基线模型M3是通用聊天机器人，具体来说是由OpenAI推出的知名ChatGPT。</a:t>
            </a:r>
            <a:endParaRPr lang="en-US"/>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r>
              <a:rPr lang="en-US"/>
              <a:t>"Once we have the three different models with varying levels of implementation, we will proceed to explain how both the models and the hypotheses were tested. For this purpose, we developed a 10-question survey that was subsequently presented to the different models. The quality of these questions was evaluated using two different approaches.</a:t>
            </a:r>
            <a:endParaRPr lang="en-US"/>
          </a:p>
          <a:p>
            <a:endParaRPr lang="en-US"/>
          </a:p>
          <a:p>
            <a:r>
              <a:rPr lang="en-US"/>
              <a:t>On one hand, we employed a human-based evaluation framework. The questions were presented to a group of Qigong practitioners and professionals to gather their feedback on the quality of responses provided by each of the three systems. Users were tasked with evaluating the system's answers across four different dimensions.</a:t>
            </a:r>
            <a:endParaRPr lang="en-US"/>
          </a:p>
          <a:p>
            <a:endParaRPr lang="en-US"/>
          </a:p>
          <a:p>
            <a:r>
              <a:rPr lang="en-US"/>
              <a:t>On the other hand, an automatic evaluation was implemented. In this approach, the answers provided by the systems were compared against a set of predefined questions provided by the institute. We analyzed how closely each system's responses matched the actual answers provided by real Qigong masters."</a:t>
            </a:r>
            <a:endParaRPr lang="en-US"/>
          </a:p>
          <a:p>
            <a:endParaRPr lang="en-US"/>
          </a:p>
          <a:p>
            <a:r>
              <a:rPr lang="en-US"/>
              <a:t>Chinese (Simplified):</a:t>
            </a:r>
            <a:endParaRPr lang="en-US"/>
          </a:p>
          <a:p>
            <a:r>
              <a:rPr lang="en-US"/>
              <a:t>"一旦我们拥有了具有不同实施级别的三种不同模型，我们将继续解释如何测试这些模型和假设。为此，我们开发了一份包含十个问题的调查问卷，随后将其传递给不同模型。这些问题的质量通过两种不同的方法进行了评估。</a:t>
            </a:r>
            <a:endParaRPr lang="en-US"/>
          </a:p>
          <a:p>
            <a:endParaRPr lang="en-US"/>
          </a:p>
          <a:p>
            <a:r>
              <a:rPr lang="en-US"/>
              <a:t>一方面，我们采用了一个基于人工评估的框架。这些问题被呈现给一组气功实践者和专业人士，以获取他们对每个系统提供的回答质量的反馈。用户被要求在四个不同的维度上评估系统的回答。</a:t>
            </a:r>
            <a:endParaRPr lang="en-US"/>
          </a:p>
          <a:p>
            <a:endParaRPr lang="en-US"/>
          </a:p>
          <a:p>
            <a:r>
              <a:rPr lang="en-US"/>
              <a:t>另一方面，还实施了一种自动评估方法。在这种方法中，系统提供的答案与学院提供的一组预定义问题进行了比较。我们分析了每个系统的回答与真正的气功大师提供的实际答案有多接近。"</a:t>
            </a: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endParaRPr lang="en-US"/>
          </a:p>
          <a:p>
            <a:r>
              <a:rPr lang="en-US"/>
              <a:t>"After presenting the different models and the evaluation framework, we can now share the results of the tests and experiments conducted for each architecture.</a:t>
            </a:r>
            <a:endParaRPr lang="en-US"/>
          </a:p>
          <a:p>
            <a:endParaRPr lang="en-US"/>
          </a:p>
          <a:p>
            <a:r>
              <a:rPr lang="en-US"/>
              <a:t>The first model, which features a customized KB and semantic pointers, achieved the best performance in both human-based and automatic evaluations. It's particularly noteworthy how, in terms of accuracy, both customized models outperform the general-use chatbot. The state-of-the-art chatbot system, OpenAI, lags behind the customized models in terms of accuracy and clarity, as expected since it was trained on general data. However, it achieves remarkably high results in engagement, as anticipated, given that M3 used the latest AI technology.</a:t>
            </a:r>
            <a:endParaRPr lang="en-US"/>
          </a:p>
          <a:p>
            <a:endParaRPr lang="en-US"/>
          </a:p>
          <a:p>
            <a:r>
              <a:rPr lang="en-US"/>
              <a:t>In the automatic evaluation, we can observe a significant gap between the different models, with M1 performing exceptionally well with a score of 0.55 out of 1, while the general chatbot only manages a modest score of 0.21."</a:t>
            </a:r>
            <a:endParaRPr lang="en-US"/>
          </a:p>
          <a:p>
            <a:endParaRPr lang="en-US"/>
          </a:p>
          <a:p>
            <a:r>
              <a:rPr lang="en-US"/>
              <a:t>Chinese (Simplified):</a:t>
            </a:r>
            <a:endParaRPr lang="en-US"/>
          </a:p>
          <a:p>
            <a:r>
              <a:rPr lang="en-US"/>
              <a:t>"在介绍了不同的模型和评估框架后，我们现在可以展示每种架构的测试和实验结果。</a:t>
            </a:r>
            <a:endParaRPr lang="en-US"/>
          </a:p>
          <a:p>
            <a:endParaRPr lang="en-US"/>
          </a:p>
          <a:p>
            <a:r>
              <a:rPr lang="en-US"/>
              <a:t>第一个模型，具有定制的知识库和语义指针，在人工评估和自动评估方面都表现出色。特别值得注意的是，就准确性而言，两个定制模型都胜过通用聊天机器人。作为预期的，最新AI技术的M3在准确性和清晰度方面落后于定制模型，因为它是基于通用数据训练的。然而，它在参与度方面取得了卓越的高分，正如预期的那样，因为M3使用了最新的AI技术。</a:t>
            </a:r>
            <a:endParaRPr lang="en-US"/>
          </a:p>
          <a:p>
            <a:endParaRPr lang="en-US"/>
          </a:p>
          <a:p>
            <a:r>
              <a:rPr lang="en-US"/>
              <a:t>在自动评估方面，我们可以看到不同模型之间存在明显差距，M1在自动评估中表现异常出色，得分为1的0.55，而通用聊天机器人仅获得了较低的0.21分。"</a:t>
            </a: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endParaRPr lang="en-US"/>
          </a:p>
          <a:p>
            <a:r>
              <a:rPr lang="en-US"/>
              <a:t>"Now, we can proceed to the discussion, comparing our initial hypotheses with the results generated by each model. Based on the results obtained, we can draw some preliminary conclusions.</a:t>
            </a:r>
            <a:endParaRPr lang="en-US"/>
          </a:p>
          <a:p>
            <a:endParaRPr lang="en-US"/>
          </a:p>
          <a:p>
            <a:r>
              <a:rPr lang="en-US"/>
              <a:t>    The combination of a customized knowledge base (KB) and semantic pointers achieved the best results across all evaluations.</a:t>
            </a:r>
            <a:endParaRPr lang="en-US"/>
          </a:p>
          <a:p>
            <a:endParaRPr lang="en-US"/>
          </a:p>
          <a:p>
            <a:r>
              <a:rPr lang="en-US"/>
              <a:t>    Customized knowledge bases play a critical role in enabling AI to provide contextually accurate and relevant responses.</a:t>
            </a:r>
            <a:endParaRPr lang="en-US"/>
          </a:p>
          <a:p>
            <a:endParaRPr lang="en-US"/>
          </a:p>
          <a:p>
            <a:r>
              <a:rPr lang="en-US"/>
              <a:t>    Semantic pointers enhance the ability of AI systems to navigate and retrieve information effectively, resulting in responses characterized by accuracy, clarity, and engagement.</a:t>
            </a:r>
            <a:endParaRPr lang="en-US"/>
          </a:p>
          <a:p>
            <a:endParaRPr lang="en-US"/>
          </a:p>
          <a:p>
            <a:r>
              <a:rPr lang="en-US"/>
              <a:t>These results are insights from the perspective of an AI professional. Now, it is Sandy's turn to share his feedback from another complementary point of view, that of Traditional Chinese Medicine (TCM)."</a:t>
            </a:r>
            <a:endParaRPr lang="en-US"/>
          </a:p>
          <a:p>
            <a:endParaRPr lang="en-US"/>
          </a:p>
          <a:p>
            <a:r>
              <a:rPr lang="en-US"/>
              <a:t>Chinese (Simplified):</a:t>
            </a:r>
            <a:endParaRPr lang="en-US"/>
          </a:p>
          <a:p>
            <a:r>
              <a:rPr lang="en-US"/>
              <a:t>"现在，我们可以继续讨论，比较我们最初的假设与每个模型生成的结果。根据所得结果，我们可以得出一些初步的结论。</a:t>
            </a:r>
            <a:endParaRPr lang="en-US"/>
          </a:p>
          <a:p>
            <a:endParaRPr lang="en-US"/>
          </a:p>
          <a:p>
            <a:r>
              <a:rPr lang="en-US"/>
              <a:t>    定制知识库（KB）和语义指针的结合在所有评估中取得了最佳结果。</a:t>
            </a:r>
            <a:endParaRPr lang="en-US"/>
          </a:p>
          <a:p>
            <a:endParaRPr lang="en-US"/>
          </a:p>
          <a:p>
            <a:r>
              <a:rPr lang="en-US"/>
              <a:t>    定制知识库在使AI能够提供具有上下文准确性和相关性的回答方面起着关键作用。</a:t>
            </a:r>
            <a:endParaRPr lang="en-US"/>
          </a:p>
          <a:p>
            <a:endParaRPr lang="en-US"/>
          </a:p>
          <a:p>
            <a:r>
              <a:rPr lang="en-US"/>
              <a:t>    语义指针增强了AI系统有效导航和检索信息的能力，从而产生了以准确性、清晰度和参与度为特点的回答。</a:t>
            </a:r>
            <a:endParaRPr lang="en-US"/>
          </a:p>
          <a:p>
            <a:endParaRPr lang="en-US"/>
          </a:p>
          <a:p>
            <a:r>
              <a:rPr lang="en-US"/>
              <a:t>这些结果是从一个AI专业人士的角度提出的见解。现在，轮到Sandy分享他的反馈，从另一个互补的角度，即中医的角度。"</a:t>
            </a:r>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English:</a:t>
            </a:r>
            <a:endParaRPr lang="en-US"/>
          </a:p>
          <a:p>
            <a:endParaRPr lang="en-US"/>
          </a:p>
          <a:p>
            <a:r>
              <a:rPr lang="en-US"/>
              <a:t>"The main conclusion we can draw from these results is that AI excels at various tasks, aiding in enhancing the efficiency and speed of different processes. However, it still cannot replace human experience and deeply ingrained professional expertise.</a:t>
            </a:r>
            <a:endParaRPr lang="en-US"/>
          </a:p>
          <a:p>
            <a:endParaRPr lang="en-US"/>
          </a:p>
          <a:p>
            <a:r>
              <a:rPr lang="en-US"/>
              <a:t>These two elements can enhance and improve AI performance, suggesting that their combination can be used to develop effective tools for human progress."</a:t>
            </a:r>
            <a:endParaRPr lang="en-US"/>
          </a:p>
          <a:p>
            <a:endParaRPr lang="en-US"/>
          </a:p>
          <a:p>
            <a:r>
              <a:rPr lang="en-US"/>
              <a:t>Chinese (Simplified):</a:t>
            </a:r>
            <a:endParaRPr lang="en-US"/>
          </a:p>
          <a:p>
            <a:r>
              <a:rPr lang="en-US"/>
              <a:t>这些结果告诉我们，人工智能在</a:t>
            </a:r>
            <a:r>
              <a:rPr lang="zh-CN" altLang="en-US"/>
              <a:t>比较</a:t>
            </a:r>
            <a:r>
              <a:rPr lang="en-US"/>
              <a:t>任务中表现很好，可以提高效率和速度。不过，它仍然不能替代人类的经验和深刻专业知识。这两个要素可以帮助改进人工智能的表现，这也意味着它们的结合可以用来开发实用的工具，推动人类的进步。这项目主要的关键新的创新在于它的目标：帮助人类和社会达到更高的境界，创造更好的世界。</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fld id="{63A1C593-65D0-4073-BCC9-577B9352EA97}" type="datetimeFigureOut">
              <a:rPr lang="en-US" smtClean="0"/>
            </a:fld>
            <a:endParaRPr lang="en-US"/>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en-US"/>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vmlDrawing" Target="../drawings/vmlDrawing1.vml"/><Relationship Id="rId4" Type="http://schemas.openxmlformats.org/officeDocument/2006/relationships/slideLayout" Target="../slideLayouts/slideLayout4.xml"/><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84505"/>
            <a:ext cx="9144000" cy="3442335"/>
          </a:xfrm>
        </p:spPr>
        <p:txBody>
          <a:bodyPr>
            <a:noAutofit/>
          </a:bodyPr>
          <a:lstStyle/>
          <a:p>
            <a:br>
              <a:rPr lang="en-US" sz="3200" dirty="0"/>
            </a:br>
            <a:br>
              <a:rPr lang="en-US" sz="3200" dirty="0"/>
            </a:br>
            <a:br>
              <a:rPr lang="en-US" sz="3200" dirty="0"/>
            </a:br>
            <a:br>
              <a:rPr lang="en-US" sz="3200" dirty="0"/>
            </a:br>
            <a:br>
              <a:rPr lang="en-US" sz="3200" dirty="0">
                <a:sym typeface="+mn-ea"/>
              </a:rPr>
            </a:br>
            <a:r>
              <a:rPr lang="en-US" sz="3200" dirty="0">
                <a:sym typeface="+mn-ea"/>
              </a:rPr>
              <a:t>古老智慧与现代科技的和谐：</a:t>
            </a:r>
            <a:br>
              <a:rPr lang="en-US" sz="3200" dirty="0">
                <a:sym typeface="+mn-ea"/>
              </a:rPr>
            </a:br>
            <a:r>
              <a:rPr lang="en-US" sz="3200" dirty="0">
                <a:sym typeface="+mn-ea"/>
              </a:rPr>
              <a:t>探索人工智能在气功中的融合</a:t>
            </a:r>
            <a:br>
              <a:rPr lang="en-US" sz="3200" dirty="0">
                <a:sym typeface="+mn-ea"/>
              </a:rPr>
            </a:br>
            <a:br>
              <a:rPr lang="en-US" sz="3200" dirty="0"/>
            </a:br>
            <a:r>
              <a:rPr lang="en-US" sz="3200" dirty="0"/>
              <a:t>Harmonizing Ancient Wisdom and Modern Technology:</a:t>
            </a:r>
            <a:br>
              <a:rPr lang="en-US" sz="3200" dirty="0"/>
            </a:br>
            <a:r>
              <a:rPr lang="en-US" sz="3200" dirty="0"/>
              <a:t>Exploring AI-NLP Integration in Qigong</a:t>
            </a:r>
            <a:br>
              <a:rPr lang="en-US" sz="3200" dirty="0"/>
            </a:br>
            <a:endParaRPr lang="en-US" sz="3200" dirty="0"/>
          </a:p>
        </p:txBody>
      </p:sp>
      <p:graphicFrame>
        <p:nvGraphicFramePr>
          <p:cNvPr id="5" name="Table 4"/>
          <p:cNvGraphicFramePr/>
          <p:nvPr/>
        </p:nvGraphicFramePr>
        <p:xfrm>
          <a:off x="1828800" y="4447540"/>
          <a:ext cx="8533765" cy="381000"/>
        </p:xfrm>
        <a:graphic>
          <a:graphicData uri="http://schemas.openxmlformats.org/drawingml/2006/table">
            <a:tbl>
              <a:tblPr firstRow="1" bandRow="1">
                <a:tableStyleId>{5C22544A-7EE6-4342-B048-85BDC9FD1C3A}</a:tableStyleId>
              </a:tblPr>
              <a:tblGrid>
                <a:gridCol w="4266565"/>
                <a:gridCol w="4266565"/>
              </a:tblGrid>
              <a:tr h="381000">
                <a:tc>
                  <a:txBody>
                    <a:bodyPr/>
                    <a:p>
                      <a:pPr algn="ctr">
                        <a:buNone/>
                      </a:pPr>
                      <a:r>
                        <a:rPr lang="en-US">
                          <a:solidFill>
                            <a:schemeClr val="tx1"/>
                          </a:solidFill>
                        </a:rPr>
                        <a:t>ALBERTO</a:t>
                      </a:r>
                      <a:endParaRPr lang="en-US">
                        <a:solidFill>
                          <a:schemeClr val="tx1"/>
                        </a:solidFill>
                      </a:endParaRPr>
                    </a:p>
                    <a:p>
                      <a:pPr algn="ctr">
                        <a:buNone/>
                      </a:pPr>
                      <a:r>
                        <a:rPr lang="en-US">
                          <a:solidFill>
                            <a:schemeClr val="tx1"/>
                          </a:solidFill>
                        </a:rPr>
                        <a:t>CABALLERO HINOJOSA</a:t>
                      </a:r>
                      <a:endParaRPr lang="en-US">
                        <a:solidFill>
                          <a:schemeClr val="tx1"/>
                        </a:solidFill>
                      </a:endParaRPr>
                    </a:p>
                    <a:p>
                      <a:pPr algn="ctr">
                        <a:buNone/>
                      </a:pPr>
                      <a:r>
                        <a:rPr lang="en-US">
                          <a:solidFill>
                            <a:schemeClr val="tx1"/>
                          </a:solidFill>
                        </a:rPr>
                        <a:t>Spain</a:t>
                      </a:r>
                      <a:endParaRPr lang="en-US">
                        <a:solidFill>
                          <a:schemeClr val="tx1"/>
                        </a:solidFill>
                      </a:endParaRPr>
                    </a:p>
                  </a:txBody>
                  <a:tcPr>
                    <a:solidFill>
                      <a:schemeClr val="bg1"/>
                    </a:solidFill>
                  </a:tcPr>
                </a:tc>
                <a:tc>
                  <a:txBody>
                    <a:bodyPr/>
                    <a:p>
                      <a:pPr algn="ctr">
                        <a:buNone/>
                      </a:pPr>
                      <a:r>
                        <a:rPr lang="en-US">
                          <a:solidFill>
                            <a:schemeClr val="tx1"/>
                          </a:solidFill>
                        </a:rPr>
                        <a:t>SEBASTIAN CHRISANDY</a:t>
                      </a:r>
                      <a:endParaRPr lang="en-US">
                        <a:solidFill>
                          <a:schemeClr val="tx1"/>
                        </a:solidFill>
                      </a:endParaRPr>
                    </a:p>
                    <a:p>
                      <a:pPr algn="ctr">
                        <a:buNone/>
                      </a:pPr>
                      <a:r>
                        <a:rPr lang="en-US">
                          <a:solidFill>
                            <a:schemeClr val="tx1"/>
                          </a:solidFill>
                        </a:rPr>
                        <a:t>ANGGASWARA</a:t>
                      </a:r>
                      <a:endParaRPr lang="en-US">
                        <a:solidFill>
                          <a:schemeClr val="tx1"/>
                        </a:solidFill>
                      </a:endParaRPr>
                    </a:p>
                    <a:p>
                      <a:pPr algn="ctr">
                        <a:buNone/>
                      </a:pPr>
                      <a:r>
                        <a:rPr lang="en-US">
                          <a:solidFill>
                            <a:schemeClr val="tx1"/>
                          </a:solidFill>
                        </a:rPr>
                        <a:t>Shanghai University of</a:t>
                      </a:r>
                      <a:endParaRPr lang="en-US">
                        <a:solidFill>
                          <a:schemeClr val="tx1"/>
                        </a:solidFill>
                      </a:endParaRPr>
                    </a:p>
                    <a:p>
                      <a:pPr algn="ctr">
                        <a:buNone/>
                      </a:pPr>
                      <a:r>
                        <a:rPr lang="en-US">
                          <a:solidFill>
                            <a:schemeClr val="tx1"/>
                          </a:solidFill>
                        </a:rPr>
                        <a:t>Traditional Chinese Medicine</a:t>
                      </a:r>
                      <a:endParaRPr lang="en-US">
                        <a:solidFill>
                          <a:schemeClr val="tx1"/>
                        </a:solidFill>
                      </a:endParaRPr>
                    </a:p>
                  </a:txBody>
                  <a:tcPr>
                    <a:solidFill>
                      <a:schemeClr val="bg1"/>
                    </a:solidFill>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40958"/>
            <a:ext cx="10972800" cy="1143000"/>
          </a:xfrm>
        </p:spPr>
        <p:txBody>
          <a:bodyPr/>
          <a:p>
            <a:r>
              <a:rPr lang="en-US"/>
              <a:t>最后的话-FINAL WORDS</a:t>
            </a:r>
            <a:endParaRPr lang="en-US"/>
          </a:p>
        </p:txBody>
      </p:sp>
      <p:sp>
        <p:nvSpPr>
          <p:cNvPr id="3" name="Content Placeholder 2"/>
          <p:cNvSpPr>
            <a:spLocks noGrp="1"/>
          </p:cNvSpPr>
          <p:nvPr>
            <p:ph idx="1"/>
          </p:nvPr>
        </p:nvSpPr>
        <p:spPr>
          <a:xfrm>
            <a:off x="609600" y="1254760"/>
            <a:ext cx="10972800" cy="4525963"/>
          </a:xfrm>
        </p:spPr>
        <p:txBody>
          <a:bodyPr/>
          <a:p>
            <a:pPr algn="ctr">
              <a:buFont typeface="Wingdings" panose="05000000000000000000" charset="0"/>
              <a:buChar char="Ø"/>
            </a:pPr>
            <a:r>
              <a:rPr lang="en-US" sz="2800"/>
              <a:t>AI在信息检索、翻译和文本生成任务方面表现出高效的能力，在人类指导和专业知识的支持下，可以作为拓展太极健康目标的工具。</a:t>
            </a:r>
            <a:endParaRPr lang="en-US" sz="2800"/>
          </a:p>
          <a:p>
            <a:pPr algn="ctr">
              <a:buFont typeface="Wingdings" panose="05000000000000000000" charset="0"/>
              <a:buChar char="Ø"/>
            </a:pPr>
            <a:r>
              <a:rPr lang="en-US" sz="2800"/>
              <a:t>受到专业气功知识和专业知识支持的AI技术可以用来开发有效的人类进步工具。</a:t>
            </a:r>
            <a:endParaRPr lang="en-US" sz="2800"/>
          </a:p>
          <a:p>
            <a:pPr algn="ctr">
              <a:buFont typeface="Wingdings" panose="05000000000000000000" charset="0"/>
              <a:buChar char="Ø"/>
            </a:pPr>
            <a:endParaRPr lang="en-US" sz="2800"/>
          </a:p>
          <a:p>
            <a:pPr algn="ctr">
              <a:buFont typeface="Wingdings" panose="05000000000000000000" charset="0"/>
              <a:buChar char="Ø"/>
            </a:pPr>
            <a:r>
              <a:rPr lang="en-US" sz="2800"/>
              <a:t>AI is highly efficient in Information Retrieval, Translation and Text generation tasks, supported by human guidance and expertise it can be used as a tool to expand Taiji Health goals</a:t>
            </a:r>
            <a:endParaRPr lang="en-US" sz="2800"/>
          </a:p>
          <a:p>
            <a:pPr algn="ctr">
              <a:buFont typeface="Wingdings" panose="05000000000000000000" charset="0"/>
              <a:buChar char="Ø"/>
            </a:pPr>
            <a:r>
              <a:rPr lang="en-US" sz="2800">
                <a:sym typeface="+mn-ea"/>
              </a:rPr>
              <a:t>AI technology supported by specialized Qigong knowledge and expertise can be used to develop effective tools for human advancement.</a:t>
            </a:r>
            <a:endParaRPr lang="en-US" sz="2800"/>
          </a:p>
          <a:p>
            <a:pPr marL="0" indent="0" algn="ctr">
              <a:buFont typeface="Wingdings" panose="05000000000000000000" charset="0"/>
              <a:buNone/>
            </a:pPr>
            <a:endParaRPr lang="en-US"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a:xfrm>
            <a:off x="1137920" y="2422843"/>
            <a:ext cx="9144000" cy="2387600"/>
          </a:xfrm>
        </p:spPr>
        <p:txBody>
          <a:bodyPr/>
          <a:p>
            <a:r>
              <a:rPr lang="en-US" sz="6000">
                <a:sym typeface="+mn-ea"/>
              </a:rPr>
              <a:t>感谢</a:t>
            </a:r>
            <a:br>
              <a:rPr lang="en-US" sz="6000">
                <a:sym typeface="+mn-ea"/>
              </a:rPr>
            </a:br>
            <a:r>
              <a:rPr lang="en-US" sz="6000">
                <a:sym typeface="+mn-ea"/>
              </a:rPr>
              <a:t>T</a:t>
            </a:r>
            <a:r>
              <a:rPr lang="en-US" sz="6000"/>
              <a:t>erima kasih</a:t>
            </a:r>
            <a:br>
              <a:rPr lang="en-US" sz="6000"/>
            </a:br>
            <a:r>
              <a:rPr lang="en-US" sz="6000"/>
              <a:t>Gracias</a:t>
            </a:r>
            <a:br>
              <a:rPr lang="en-US" sz="6000"/>
            </a:br>
            <a:r>
              <a:rPr lang="en-US" sz="6000"/>
              <a:t>Thank you</a:t>
            </a:r>
            <a:endParaRPr lang="en-US" sz="6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目录-INDEX</a:t>
            </a:r>
            <a:endParaRPr lang="en-US"/>
          </a:p>
        </p:txBody>
      </p:sp>
      <p:sp>
        <p:nvSpPr>
          <p:cNvPr id="3" name="Content Placeholder 2"/>
          <p:cNvSpPr>
            <a:spLocks noGrp="1"/>
          </p:cNvSpPr>
          <p:nvPr>
            <p:ph idx="1"/>
          </p:nvPr>
        </p:nvSpPr>
        <p:spPr/>
        <p:txBody>
          <a:bodyPr>
            <a:normAutofit lnSpcReduction="20000"/>
          </a:bodyPr>
          <a:p>
            <a:pPr marL="514350" indent="-514350">
              <a:buAutoNum type="arabicPeriod"/>
            </a:pPr>
            <a:r>
              <a:rPr lang="en-US"/>
              <a:t>    介绍 -Introduction</a:t>
            </a:r>
            <a:endParaRPr lang="en-US"/>
          </a:p>
          <a:p>
            <a:pPr marL="514350" indent="-514350">
              <a:buAutoNum type="arabicPeriod"/>
            </a:pPr>
            <a:r>
              <a:rPr lang="en-US"/>
              <a:t>    动机 -Motivation</a:t>
            </a:r>
            <a:endParaRPr lang="en-US"/>
          </a:p>
          <a:p>
            <a:pPr marL="514350" indent="-514350">
              <a:buAutoNum type="arabicPeriod"/>
            </a:pPr>
            <a:r>
              <a:rPr lang="en-US"/>
              <a:t>    假设 -Hypothesis</a:t>
            </a:r>
            <a:endParaRPr lang="en-US"/>
          </a:p>
          <a:p>
            <a:pPr marL="514350" indent="-514350">
              <a:buAutoNum type="arabicPeriod"/>
            </a:pPr>
            <a:r>
              <a:rPr lang="en-US"/>
              <a:t>    提案 -Proposal</a:t>
            </a:r>
            <a:endParaRPr lang="en-US"/>
          </a:p>
          <a:p>
            <a:pPr marL="514350" indent="-514350">
              <a:buAutoNum type="arabicPeriod"/>
            </a:pPr>
            <a:r>
              <a:rPr lang="en-US"/>
              <a:t>    评估 -Evaluation</a:t>
            </a:r>
            <a:endParaRPr lang="en-US"/>
          </a:p>
          <a:p>
            <a:pPr marL="514350" indent="-514350">
              <a:buAutoNum type="arabicPeriod"/>
            </a:pPr>
            <a:r>
              <a:rPr lang="en-US"/>
              <a:t>    结果 -Results</a:t>
            </a:r>
            <a:endParaRPr lang="en-US"/>
          </a:p>
          <a:p>
            <a:pPr marL="514350" indent="-514350">
              <a:buAutoNum type="arabicPeriod"/>
            </a:pPr>
            <a:r>
              <a:rPr lang="en-US"/>
              <a:t>    </a:t>
            </a:r>
            <a:r>
              <a:rPr lang="zh-CN" altLang="en-US"/>
              <a:t>讨论</a:t>
            </a:r>
            <a:r>
              <a:rPr lang="en-US"/>
              <a:t> -D</a:t>
            </a:r>
            <a:r>
              <a:rPr lang="en-US"/>
              <a:t>iscussion</a:t>
            </a:r>
            <a:endParaRPr lang="en-US"/>
          </a:p>
          <a:p>
            <a:pPr marL="514350" indent="-514350">
              <a:buAutoNum type="arabicPeriod"/>
            </a:pPr>
            <a:r>
              <a:rPr lang="en-US"/>
              <a:t>    </a:t>
            </a:r>
            <a:r>
              <a:rPr lang="zh-CN" altLang="en-US"/>
              <a:t>结论</a:t>
            </a:r>
            <a:r>
              <a:rPr lang="en-US" altLang="zh-CN"/>
              <a:t> -Conclusion</a:t>
            </a:r>
            <a:endParaRPr lang="en-US"/>
          </a:p>
          <a:p>
            <a:pPr marL="514350" indent="-514350">
              <a:buAutoNum type="arabicPeriod"/>
            </a:pPr>
            <a:r>
              <a:rPr lang="en-US"/>
              <a:t>    进一步工作 - Further Work</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0" y="-248285"/>
            <a:ext cx="10515600" cy="1325563"/>
          </a:xfrm>
        </p:spPr>
        <p:txBody>
          <a:bodyPr/>
          <a:p>
            <a:pPr algn="l"/>
            <a:r>
              <a:rPr lang="en-US">
                <a:sym typeface="+mn-ea"/>
              </a:rPr>
              <a:t>1.介绍 -Introduction</a:t>
            </a:r>
            <a:endParaRPr lang="en-US"/>
          </a:p>
        </p:txBody>
      </p:sp>
      <p:graphicFrame>
        <p:nvGraphicFramePr>
          <p:cNvPr id="5" name="Content Placeholder 4"/>
          <p:cNvGraphicFramePr/>
          <p:nvPr>
            <p:ph idx="1"/>
          </p:nvPr>
        </p:nvGraphicFramePr>
        <p:xfrm>
          <a:off x="297180" y="822325"/>
          <a:ext cx="11712575" cy="5831205"/>
        </p:xfrm>
        <a:graphic>
          <a:graphicData uri="http://schemas.openxmlformats.org/drawingml/2006/table">
            <a:tbl>
              <a:tblPr/>
              <a:tblGrid>
                <a:gridCol w="1727200"/>
                <a:gridCol w="4710430"/>
                <a:gridCol w="5274945"/>
              </a:tblGrid>
              <a:tr h="486410">
                <a:tc>
                  <a:txBody>
                    <a:bodyPr/>
                    <a:p>
                      <a:pPr indent="0" algn="ctr">
                        <a:buNone/>
                      </a:pPr>
                      <a:r>
                        <a:rPr lang="zh-CN" sz="1400" b="1">
                          <a:solidFill>
                            <a:srgbClr val="000000"/>
                          </a:solidFill>
                          <a:latin typeface="Arial" panose="020B0604020202020204" pitchFamily="34" charset="0"/>
                          <a:ea typeface="Calibri" panose="020F0502020204030204" charset="-122"/>
                        </a:rPr>
                        <a:t>领域-Area</a:t>
                      </a:r>
                      <a:endParaRPr lang="zh-CN" sz="1400" b="1">
                        <a:solidFill>
                          <a:srgbClr val="000000"/>
                        </a:solidFill>
                        <a:latin typeface="Arial" panose="020B0604020202020204" pitchFamily="34" charset="0"/>
                        <a:ea typeface="Calibri" panose="020F0502020204030204" charset="-122"/>
                      </a:endParaRPr>
                    </a:p>
                  </a:txBody>
                  <a:tcPr marL="12700" marR="12700" marT="12700" vert="horz" anchor="b"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400" b="1">
                          <a:solidFill>
                            <a:srgbClr val="000000"/>
                          </a:solidFill>
                          <a:latin typeface="Arial" panose="020B0604020202020204" pitchFamily="34" charset="0"/>
                          <a:ea typeface="Calibri" panose="020F0502020204030204" charset="-122"/>
                        </a:rPr>
                        <a:t>气功-Qigong</a:t>
                      </a:r>
                      <a:endParaRPr lang="zh-CN" sz="14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400" b="1">
                          <a:solidFill>
                            <a:srgbClr val="000000"/>
                          </a:solidFill>
                          <a:latin typeface="Arial" panose="020B0604020202020204" pitchFamily="34" charset="0"/>
                          <a:ea typeface="Calibri" panose="020F0502020204030204" charset="-122"/>
                        </a:rPr>
                        <a:t>人工智能-AI</a:t>
                      </a:r>
                      <a:endParaRPr lang="zh-CN" sz="14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014095">
                <a:tc>
                  <a:txBody>
                    <a:bodyPr/>
                    <a:p>
                      <a:pPr indent="0" algn="ctr">
                        <a:buNone/>
                      </a:pPr>
                      <a:r>
                        <a:rPr lang="zh-CN" sz="1400" b="0">
                          <a:solidFill>
                            <a:srgbClr val="000000"/>
                          </a:solidFill>
                          <a:latin typeface="Arial" panose="020B0604020202020204" pitchFamily="34" charset="0"/>
                          <a:ea typeface="Calibri" panose="020F0502020204030204" charset="-122"/>
                        </a:rPr>
                        <a:t>医疗与健康</a:t>
                      </a:r>
                      <a:r>
                        <a:rPr lang="en-US" sz="1400" b="0">
                          <a:solidFill>
                            <a:srgbClr val="000000"/>
                          </a:solidFill>
                          <a:latin typeface="Calibri" panose="020F0502020204030204" charset="-122"/>
                        </a:rPr>
                        <a:t>               Healthcare and Well-Being</a:t>
                      </a:r>
                      <a:endParaRPr lang="en-US" sz="14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促进身心健康，减轻压力，改善生活质量。</a:t>
                      </a:r>
                      <a:r>
                        <a:rPr lang="en-US" altLang="zh-CN" sz="1600" b="0">
                          <a:solidFill>
                            <a:srgbClr val="000000"/>
                          </a:solidFill>
                          <a:latin typeface="Arial" panose="020B0604020202020204" pitchFamily="34" charset="0"/>
                          <a:ea typeface="Calibri" panose="020F0502020204030204" charset="-122"/>
                        </a:rPr>
                        <a:t>                            </a:t>
                      </a:r>
                      <a:r>
                        <a:rPr lang="zh-CN" sz="1600" b="0">
                          <a:solidFill>
                            <a:srgbClr val="000000"/>
                          </a:solidFill>
                          <a:latin typeface="Arial" panose="020B0604020202020204" pitchFamily="34" charset="0"/>
                          <a:ea typeface="Calibri" panose="020F0502020204030204" charset="-122"/>
                        </a:rPr>
                        <a:t>Promotes physical and mental health, reduces stress, improves quality of life.</a:t>
                      </a:r>
                      <a:endParaRPr lang="zh-CN" sz="1600" b="0">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提高医疗诊断和治疗效率。</a:t>
                      </a:r>
                      <a:r>
                        <a:rPr lang="en-US" sz="1600" b="0">
                          <a:solidFill>
                            <a:srgbClr val="000000"/>
                          </a:solidFill>
                          <a:latin typeface="Calibri" panose="020F0502020204030204" charset="-122"/>
                        </a:rPr>
                        <a:t>                                                               Enhances medical diagnosis and treatment efficiency.</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814705">
                <a:tc>
                  <a:txBody>
                    <a:bodyPr/>
                    <a:p>
                      <a:pPr indent="0" algn="ctr">
                        <a:buNone/>
                      </a:pPr>
                      <a:r>
                        <a:rPr lang="zh-CN" sz="1400" b="0">
                          <a:solidFill>
                            <a:srgbClr val="000000"/>
                          </a:solidFill>
                          <a:latin typeface="Arial" panose="020B0604020202020204" pitchFamily="34" charset="0"/>
                          <a:ea typeface="Calibri" panose="020F0502020204030204" charset="-122"/>
                        </a:rPr>
                        <a:t>教育</a:t>
                      </a:r>
                      <a:r>
                        <a:rPr lang="en-US" sz="1400" b="0">
                          <a:solidFill>
                            <a:srgbClr val="000000"/>
                          </a:solidFill>
                          <a:latin typeface="Calibri" panose="020F0502020204030204" charset="-122"/>
                        </a:rPr>
                        <a:t>                                      Education</a:t>
                      </a:r>
                      <a:endParaRPr lang="en-US" sz="14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提高专注力，改善学习环境。</a:t>
                      </a:r>
                      <a:r>
                        <a:rPr lang="en-US" sz="1600" b="0">
                          <a:solidFill>
                            <a:srgbClr val="000000"/>
                          </a:solidFill>
                          <a:latin typeface="Calibri" panose="020F0502020204030204" charset="-122"/>
                        </a:rPr>
                        <a:t>                                                                  Enhances focus, improves learning environments.</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个性化学习，提高教育效果。</a:t>
                      </a:r>
                      <a:r>
                        <a:rPr lang="en-US" sz="1600" b="0">
                          <a:solidFill>
                            <a:srgbClr val="000000"/>
                          </a:solidFill>
                          <a:latin typeface="Calibri" panose="020F0502020204030204" charset="-122"/>
                        </a:rPr>
                        <a:t>                                                      Personalizes learning, enhances educational effectiveness.</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250950">
                <a:tc>
                  <a:txBody>
                    <a:bodyPr/>
                    <a:p>
                      <a:pPr indent="0" algn="ctr">
                        <a:buNone/>
                      </a:pPr>
                      <a:r>
                        <a:rPr lang="zh-CN" sz="1400" b="0">
                          <a:solidFill>
                            <a:srgbClr val="000000"/>
                          </a:solidFill>
                          <a:latin typeface="Arial" panose="020B0604020202020204" pitchFamily="34" charset="0"/>
                          <a:ea typeface="Calibri" panose="020F0502020204030204" charset="-122"/>
                        </a:rPr>
                        <a:t>经济增长与就业机会 </a:t>
                      </a:r>
                      <a:r>
                        <a:rPr lang="en-US" altLang="zh-CN" sz="1400" b="0">
                          <a:solidFill>
                            <a:srgbClr val="000000"/>
                          </a:solidFill>
                          <a:latin typeface="Arial" panose="020B0604020202020204" pitchFamily="34" charset="0"/>
                          <a:ea typeface="Calibri" panose="020F0502020204030204" charset="-122"/>
                        </a:rPr>
                        <a:t>                        </a:t>
                      </a:r>
                      <a:r>
                        <a:rPr lang="zh-CN" sz="1400" b="0">
                          <a:solidFill>
                            <a:srgbClr val="000000"/>
                          </a:solidFill>
                          <a:latin typeface="Arial" panose="020B0604020202020204" pitchFamily="34" charset="0"/>
                          <a:ea typeface="Calibri" panose="020F0502020204030204" charset="-122"/>
                        </a:rPr>
                        <a:t>Economic Growth and Employment</a:t>
                      </a:r>
                      <a:endParaRPr lang="zh-CN" sz="1400" b="0">
                        <a:solidFill>
                          <a:srgbClr val="000000"/>
                        </a:solidFill>
                        <a:latin typeface="Arial" panose="020B0604020202020204" pitchFamily="34" charset="0"/>
                        <a:ea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间接促进经济（员工健康）</a:t>
                      </a:r>
                      <a:r>
                        <a:rPr lang="en-US" sz="1600" b="0">
                          <a:solidFill>
                            <a:srgbClr val="000000"/>
                          </a:solidFill>
                          <a:latin typeface="Calibri" panose="020F0502020204030204" charset="-122"/>
                        </a:rPr>
                        <a:t>                                                                    Indirectly promotes the economy (employee health).</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自动化工作，提高生产力</a:t>
                      </a:r>
                      <a:r>
                        <a:rPr lang="en-US" sz="1600" b="0">
                          <a:solidFill>
                            <a:srgbClr val="000000"/>
                          </a:solidFill>
                          <a:latin typeface="Calibri" panose="020F0502020204030204" charset="-122"/>
                        </a:rPr>
                        <a:t>                                                                  Automates work, enhances productivity</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014095">
                <a:tc>
                  <a:txBody>
                    <a:bodyPr/>
                    <a:p>
                      <a:pPr indent="0" algn="ctr">
                        <a:buNone/>
                      </a:pPr>
                      <a:r>
                        <a:rPr lang="en-US" sz="1400" b="0">
                          <a:solidFill>
                            <a:srgbClr val="000000"/>
                          </a:solidFill>
                          <a:latin typeface="Calibri" panose="020F0502020204030204" charset="-122"/>
                        </a:rPr>
                        <a:t>         </a:t>
                      </a:r>
                      <a:r>
                        <a:rPr lang="zh-CN" sz="1400" b="0">
                          <a:solidFill>
                            <a:srgbClr val="000000"/>
                          </a:solidFill>
                          <a:latin typeface="Arial" panose="020B0604020202020204" pitchFamily="34" charset="0"/>
                          <a:ea typeface="Calibri" panose="020F0502020204030204" charset="-122"/>
                        </a:rPr>
                        <a:t>环境可持续性</a:t>
                      </a:r>
                      <a:r>
                        <a:rPr lang="en-US" sz="1400" b="0">
                          <a:solidFill>
                            <a:srgbClr val="000000"/>
                          </a:solidFill>
                          <a:latin typeface="Calibri" panose="020F0502020204030204" charset="-122"/>
                        </a:rPr>
                        <a:t>                    Environmental Sustainability</a:t>
                      </a:r>
                      <a:endParaRPr lang="en-US" sz="14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提高环保意识，推动可持续发展。</a:t>
                      </a:r>
                      <a:r>
                        <a:rPr lang="en-US" sz="1600" b="0">
                          <a:solidFill>
                            <a:srgbClr val="000000"/>
                          </a:solidFill>
                          <a:latin typeface="Calibri" panose="020F0502020204030204" charset="-122"/>
                        </a:rPr>
                        <a:t>                                                     Indirectly promotes the economy (employee health); creates AI job opportunities.</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监测资源利用，减少环境影响。</a:t>
                      </a:r>
                      <a:r>
                        <a:rPr lang="en-US" sz="1600" b="0">
                          <a:solidFill>
                            <a:srgbClr val="000000"/>
                          </a:solidFill>
                          <a:latin typeface="Calibri" panose="020F0502020204030204" charset="-122"/>
                        </a:rPr>
                        <a:t>                                                       Monitors resource utilization, reduces environmental impact.</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250950">
                <a:tc>
                  <a:txBody>
                    <a:bodyPr/>
                    <a:p>
                      <a:pPr indent="0" algn="ctr">
                        <a:buNone/>
                      </a:pPr>
                      <a:r>
                        <a:rPr lang="zh-CN" sz="1400" b="0">
                          <a:solidFill>
                            <a:srgbClr val="000000"/>
                          </a:solidFill>
                          <a:latin typeface="Arial" panose="020B0604020202020204" pitchFamily="34" charset="0"/>
                          <a:ea typeface="Calibri" panose="020F0502020204030204" charset="-122"/>
                        </a:rPr>
                        <a:t>心理健康与社会和谐</a:t>
                      </a:r>
                      <a:r>
                        <a:rPr lang="en-US" sz="1400" b="0">
                          <a:solidFill>
                            <a:srgbClr val="000000"/>
                          </a:solidFill>
                          <a:latin typeface="Calibri" panose="020F0502020204030204" charset="-122"/>
                        </a:rPr>
                        <a:t>                             Mental Health and Social Harmony</a:t>
                      </a:r>
                      <a:endParaRPr lang="en-US" sz="14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减轻压力，改善心理健康，促进社会和谐。</a:t>
                      </a:r>
                      <a:r>
                        <a:rPr lang="en-US" altLang="zh-CN" sz="1600" b="0">
                          <a:solidFill>
                            <a:srgbClr val="000000"/>
                          </a:solidFill>
                          <a:latin typeface="Arial" panose="020B0604020202020204" pitchFamily="34" charset="0"/>
                          <a:ea typeface="Calibri" panose="020F0502020204030204" charset="-122"/>
                        </a:rPr>
                        <a:t>                                </a:t>
                      </a:r>
                      <a:r>
                        <a:rPr lang="zh-CN" sz="1600" b="0">
                          <a:solidFill>
                            <a:srgbClr val="000000"/>
                          </a:solidFill>
                          <a:latin typeface="Arial" panose="020B0604020202020204" pitchFamily="34" charset="0"/>
                          <a:ea typeface="Calibri" panose="020F0502020204030204" charset="-122"/>
                        </a:rPr>
                        <a:t>Alleviates stress, improves mental health, promotes social harmony.</a:t>
                      </a:r>
                      <a:endParaRPr lang="zh-CN" sz="1600" b="0">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0">
                          <a:solidFill>
                            <a:srgbClr val="000000"/>
                          </a:solidFill>
                          <a:latin typeface="Arial" panose="020B0604020202020204" pitchFamily="34" charset="0"/>
                          <a:ea typeface="Calibri" panose="020F0502020204030204" charset="-122"/>
                        </a:rPr>
                        <a:t>识别心理健康问题，提供支持。</a:t>
                      </a:r>
                      <a:r>
                        <a:rPr lang="en-US" sz="1600" b="0">
                          <a:solidFill>
                            <a:srgbClr val="000000"/>
                          </a:solidFill>
                          <a:latin typeface="Calibri" panose="020F0502020204030204" charset="-122"/>
                        </a:rPr>
                        <a:t>                                                       Identifies mental health issues, provides support.</a:t>
                      </a: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311275" y="-306705"/>
            <a:ext cx="7141210" cy="1239520"/>
          </a:xfrm>
        </p:spPr>
        <p:txBody>
          <a:bodyPr>
            <a:normAutofit/>
          </a:bodyPr>
          <a:p>
            <a:r>
              <a:rPr lang="en-US"/>
              <a:t>2.动机-Motivation   </a:t>
            </a:r>
            <a:endParaRPr lang="en-US" sz="2400"/>
          </a:p>
        </p:txBody>
      </p:sp>
      <p:pic>
        <p:nvPicPr>
          <p:cNvPr id="100" name="Content Placeholder 99"/>
          <p:cNvPicPr>
            <a:picLocks noChangeAspect="1"/>
          </p:cNvPicPr>
          <p:nvPr>
            <p:ph sz="half" idx="1"/>
          </p:nvPr>
        </p:nvPicPr>
        <p:blipFill>
          <a:blip r:embed="rId1"/>
          <a:stretch>
            <a:fillRect/>
          </a:stretch>
        </p:blipFill>
        <p:spPr>
          <a:xfrm>
            <a:off x="777875" y="915670"/>
            <a:ext cx="2133600" cy="2133600"/>
          </a:xfrm>
          <a:prstGeom prst="rect">
            <a:avLst/>
          </a:prstGeom>
          <a:noFill/>
          <a:ln w="9525">
            <a:noFill/>
          </a:ln>
        </p:spPr>
      </p:pic>
      <p:sp>
        <p:nvSpPr>
          <p:cNvPr id="13" name="Text Box 12"/>
          <p:cNvSpPr txBox="1"/>
          <p:nvPr/>
        </p:nvSpPr>
        <p:spPr>
          <a:xfrm>
            <a:off x="3035300" y="915670"/>
            <a:ext cx="9158605" cy="368300"/>
          </a:xfrm>
          <a:prstGeom prst="rect">
            <a:avLst/>
          </a:prstGeom>
          <a:noFill/>
        </p:spPr>
        <p:txBody>
          <a:bodyPr wrap="square" rtlCol="0" anchor="t">
            <a:spAutoFit/>
          </a:bodyPr>
          <a:p>
            <a:pPr algn="ctr"/>
            <a:r>
              <a:rPr lang="en-US" b="1"/>
              <a:t>1-个性化的健康与幸福解决方案-Personalized Health and Well-Being Solutions</a:t>
            </a:r>
            <a:endParaRPr lang="en-US" b="1"/>
          </a:p>
        </p:txBody>
      </p:sp>
      <p:sp>
        <p:nvSpPr>
          <p:cNvPr id="14" name="Text Box 13"/>
          <p:cNvSpPr txBox="1"/>
          <p:nvPr/>
        </p:nvSpPr>
        <p:spPr>
          <a:xfrm>
            <a:off x="3361690" y="1327150"/>
            <a:ext cx="8765540" cy="2099945"/>
          </a:xfrm>
          <a:prstGeom prst="rect">
            <a:avLst/>
          </a:prstGeom>
          <a:noFill/>
        </p:spPr>
        <p:txBody>
          <a:bodyPr wrap="square" rtlCol="0" anchor="t">
            <a:noAutofit/>
          </a:bodyPr>
          <a:p>
            <a:pPr algn="l"/>
            <a:r>
              <a:rPr lang="en-US" sz="1700">
                <a:sym typeface="+mn-ea"/>
              </a:rPr>
              <a:t>人工智能与气功可以</a:t>
            </a:r>
            <a:r>
              <a:rPr lang="zh-CN" altLang="en-US" sz="1700">
                <a:sym typeface="+mn-ea"/>
              </a:rPr>
              <a:t>一起</a:t>
            </a:r>
            <a:r>
              <a:rPr lang="en-US" sz="1700">
                <a:sym typeface="+mn-ea"/>
              </a:rPr>
              <a:t>合作</a:t>
            </a:r>
            <a:r>
              <a:rPr lang="zh-CN" altLang="en-US" sz="1700">
                <a:sym typeface="+mn-ea"/>
              </a:rPr>
              <a:t>并</a:t>
            </a:r>
            <a:r>
              <a:rPr lang="en-US" sz="1700">
                <a:sym typeface="+mn-ea"/>
              </a:rPr>
              <a:t>提供个性化的健康与幸福解决方案。人工智能可以分析个体的健康数据和气功实践历史，</a:t>
            </a:r>
            <a:r>
              <a:rPr lang="zh-CN" altLang="en-US" sz="1700">
                <a:sym typeface="+mn-ea"/>
              </a:rPr>
              <a:t>以及</a:t>
            </a:r>
            <a:r>
              <a:rPr lang="en-US" sz="1700">
                <a:sym typeface="+mn-ea"/>
              </a:rPr>
              <a:t>创建定制的气功锻炼和冥想练习，</a:t>
            </a:r>
            <a:r>
              <a:rPr lang="zh-CN" altLang="en-US" sz="1700">
                <a:sym typeface="+mn-ea"/>
              </a:rPr>
              <a:t>并</a:t>
            </a:r>
            <a:r>
              <a:rPr lang="en-US" sz="1700">
                <a:sym typeface="+mn-ea"/>
              </a:rPr>
              <a:t>满足特定的身体和心理健康需求。</a:t>
            </a:r>
            <a:endParaRPr lang="en-US" sz="1700">
              <a:sym typeface="+mn-ea"/>
            </a:endParaRPr>
          </a:p>
          <a:p>
            <a:pPr algn="l"/>
            <a:endParaRPr lang="en-US" sz="1700"/>
          </a:p>
          <a:p>
            <a:pPr algn="l"/>
            <a:r>
              <a:rPr lang="en-US" sz="1700"/>
              <a:t>AI and Qigong can collaborate to provide personalized health and well-being solutions. AI can analyze individuals' health data and Qigong practice histories to create tailored Qigong routines and meditation exercises that address specific physical and mental health needs. </a:t>
            </a:r>
            <a:endParaRPr lang="en-US" sz="1700"/>
          </a:p>
          <a:p>
            <a:pPr algn="l"/>
            <a:endParaRPr lang="en-US" sz="1700"/>
          </a:p>
        </p:txBody>
      </p:sp>
      <p:sp>
        <p:nvSpPr>
          <p:cNvPr id="15" name="Text Box 14"/>
          <p:cNvSpPr txBox="1"/>
          <p:nvPr/>
        </p:nvSpPr>
        <p:spPr>
          <a:xfrm>
            <a:off x="-374650" y="3743960"/>
            <a:ext cx="7835265" cy="368300"/>
          </a:xfrm>
          <a:prstGeom prst="rect">
            <a:avLst/>
          </a:prstGeom>
          <a:noFill/>
        </p:spPr>
        <p:txBody>
          <a:bodyPr wrap="square" rtlCol="0" anchor="t">
            <a:spAutoFit/>
          </a:bodyPr>
          <a:p>
            <a:pPr algn="ctr"/>
            <a:r>
              <a:rPr lang="en-US" b="1"/>
              <a:t>2-心理健康的监测与支持-Mental Health Monitoring and Support</a:t>
            </a:r>
            <a:endParaRPr lang="en-US" b="1"/>
          </a:p>
        </p:txBody>
      </p:sp>
      <p:sp>
        <p:nvSpPr>
          <p:cNvPr id="16" name="Text Box 15"/>
          <p:cNvSpPr txBox="1"/>
          <p:nvPr/>
        </p:nvSpPr>
        <p:spPr>
          <a:xfrm>
            <a:off x="251460" y="4286250"/>
            <a:ext cx="7590155" cy="2445385"/>
          </a:xfrm>
          <a:prstGeom prst="rect">
            <a:avLst/>
          </a:prstGeom>
          <a:noFill/>
        </p:spPr>
        <p:txBody>
          <a:bodyPr wrap="square" rtlCol="0" anchor="t">
            <a:spAutoFit/>
          </a:bodyPr>
          <a:p>
            <a:pPr algn="l"/>
            <a:r>
              <a:rPr lang="en-US" sz="1700"/>
              <a:t>人工智能可以协助监测个体的心理健康，通过分析可穿戴设备、社交媒体等来源的数据。当检测到压力或心理健康问题的迹象时，人工智能可以作为心理健康的整体方法的一部分，推荐气功练习和正念练习。</a:t>
            </a:r>
            <a:endParaRPr lang="en-US" sz="1700"/>
          </a:p>
          <a:p>
            <a:pPr algn="l"/>
            <a:endParaRPr lang="en-US" sz="1700"/>
          </a:p>
          <a:p>
            <a:pPr algn="l"/>
            <a:r>
              <a:rPr lang="en-US" sz="1700">
                <a:sym typeface="+mn-ea"/>
              </a:rPr>
              <a:t>AI can assist in monitoring individuals' mental health by analyzing data from wearable devices, social media, and other sources. When signs of stress or mental health issues are detected, AI can recommend Qigong exercises and mindfulness practices as part of a holistic approach to mental well-being. </a:t>
            </a:r>
            <a:endParaRPr lang="en-US" sz="1700"/>
          </a:p>
          <a:p>
            <a:pPr algn="l"/>
            <a:endParaRPr lang="en-US" sz="1700"/>
          </a:p>
        </p:txBody>
      </p:sp>
      <p:sp>
        <p:nvSpPr>
          <p:cNvPr id="17" name="Text Box 16"/>
          <p:cNvSpPr txBox="1"/>
          <p:nvPr/>
        </p:nvSpPr>
        <p:spPr>
          <a:xfrm>
            <a:off x="4622165" y="46990"/>
            <a:ext cx="7484110" cy="706755"/>
          </a:xfrm>
          <a:prstGeom prst="rect">
            <a:avLst/>
          </a:prstGeom>
          <a:noFill/>
        </p:spPr>
        <p:txBody>
          <a:bodyPr wrap="square" rtlCol="0" anchor="t">
            <a:spAutoFit/>
          </a:bodyPr>
          <a:p>
            <a:r>
              <a:rPr lang="en-US" sz="2000">
                <a:sym typeface="+mn-ea"/>
              </a:rPr>
              <a:t>它们如何可以结合为了人类的进步和改善</a:t>
            </a:r>
            <a:endParaRPr lang="en-US" sz="2000">
              <a:sym typeface="+mn-ea"/>
            </a:endParaRPr>
          </a:p>
          <a:p>
            <a:r>
              <a:rPr lang="en-US" sz="2000">
                <a:sym typeface="+mn-ea"/>
              </a:rPr>
              <a:t>How they can be combined to improve collective Well-being </a:t>
            </a:r>
            <a:endParaRPr lang="en-US" sz="2000">
              <a:sym typeface="+mn-ea"/>
            </a:endParaRPr>
          </a:p>
        </p:txBody>
      </p:sp>
      <p:graphicFrame>
        <p:nvGraphicFramePr>
          <p:cNvPr id="19" name="Content Placeholder 18">
            <a:hlinkClick r:id="" action="ppaction://ole?verb="/>
          </p:cNvPr>
          <p:cNvGraphicFramePr>
            <a:graphicFrameLocks noChangeAspect="1"/>
          </p:cNvGraphicFramePr>
          <p:nvPr>
            <p:ph sz="half" idx="2"/>
          </p:nvPr>
        </p:nvGraphicFramePr>
        <p:xfrm>
          <a:off x="8055928" y="3750945"/>
          <a:ext cx="3863975" cy="2465705"/>
        </p:xfrm>
        <a:graphic>
          <a:graphicData uri="http://schemas.openxmlformats.org/presentationml/2006/ole">
            <mc:AlternateContent xmlns:mc="http://schemas.openxmlformats.org/markup-compatibility/2006">
              <mc:Choice xmlns:v="urn:schemas-microsoft-com:vml" Requires="v">
                <p:oleObj spid="_x0000_s1025" name="" r:id="rId2" imgW="7336790" imgH="8128000" progId="PBrush">
                  <p:embed/>
                </p:oleObj>
              </mc:Choice>
              <mc:Fallback>
                <p:oleObj name="" r:id="rId2" imgW="7336790" imgH="8128000" progId="PBrush">
                  <p:embed/>
                  <p:pic>
                    <p:nvPicPr>
                      <p:cNvPr id="0" name="Picture 1024"/>
                      <p:cNvPicPr/>
                      <p:nvPr/>
                    </p:nvPicPr>
                    <p:blipFill>
                      <a:blip r:embed="rId3"/>
                      <a:stretch>
                        <a:fillRect/>
                      </a:stretch>
                    </p:blipFill>
                    <p:spPr>
                      <a:xfrm>
                        <a:off x="8055928" y="3750945"/>
                        <a:ext cx="3863975" cy="2465705"/>
                      </a:xfrm>
                      <a:prstGeom prst="rect">
                        <a:avLst/>
                      </a:prstGeom>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64185" y="-187325"/>
            <a:ext cx="10515600" cy="1325563"/>
          </a:xfrm>
        </p:spPr>
        <p:txBody>
          <a:bodyPr/>
          <a:p>
            <a:pPr algn="l"/>
            <a:r>
              <a:rPr lang="en-US">
                <a:sym typeface="+mn-ea"/>
              </a:rPr>
              <a:t>    3.假设 -Hypothesis</a:t>
            </a:r>
            <a:endParaRPr lang="en-US"/>
          </a:p>
        </p:txBody>
      </p:sp>
      <p:sp>
        <p:nvSpPr>
          <p:cNvPr id="4" name="Text Box 3"/>
          <p:cNvSpPr txBox="1"/>
          <p:nvPr/>
        </p:nvSpPr>
        <p:spPr>
          <a:xfrm>
            <a:off x="201295" y="1304925"/>
            <a:ext cx="11990705" cy="4693285"/>
          </a:xfrm>
          <a:prstGeom prst="rect">
            <a:avLst/>
          </a:prstGeom>
          <a:noFill/>
        </p:spPr>
        <p:txBody>
          <a:bodyPr wrap="square" rtlCol="0" anchor="t">
            <a:noAutofit/>
          </a:bodyPr>
          <a:p>
            <a:pPr indent="0">
              <a:buNone/>
            </a:pPr>
            <a:r>
              <a:rPr lang="en-US" sz="2800"/>
              <a:t>1-人工智能系统可以用来开发气功对话系统。</a:t>
            </a:r>
            <a:endParaRPr lang="en-US" sz="2800"/>
          </a:p>
          <a:p>
            <a:pPr marL="457200" lvl="1" indent="457200">
              <a:buNone/>
            </a:pPr>
            <a:r>
              <a:rPr lang="en-US" sz="2800"/>
              <a:t>AI systems can be used to develop Qigong conversational systems.</a:t>
            </a:r>
            <a:endParaRPr lang="en-US" sz="2800"/>
          </a:p>
          <a:p>
            <a:pPr indent="0">
              <a:buNone/>
            </a:pPr>
            <a:endParaRPr lang="en-US" sz="2800"/>
          </a:p>
          <a:p>
            <a:pPr indent="0">
              <a:buNone/>
            </a:pPr>
            <a:r>
              <a:rPr lang="en-US" sz="2800"/>
              <a:t>2-基于知识库的语义指针的定制方法可以增加这些模型的效果。                                                   	A customized approach with semantic pointers in the knowledge 	base can increase the effectiveness of these models.</a:t>
            </a:r>
            <a:endParaRPr lang="en-US" sz="2800"/>
          </a:p>
          <a:p>
            <a:pPr indent="0">
              <a:buNone/>
            </a:pPr>
            <a:endParaRPr lang="en-US" sz="2800"/>
          </a:p>
          <a:p>
            <a:pPr indent="0">
              <a:buNone/>
            </a:pPr>
            <a:r>
              <a:rPr lang="en-US" sz="2800"/>
              <a:t>3-人工智能可以用来从单语知识库中开发多语言对话系统。</a:t>
            </a:r>
            <a:endParaRPr lang="en-US" sz="2800"/>
          </a:p>
          <a:p>
            <a:pPr indent="0">
              <a:buNone/>
            </a:pPr>
            <a:r>
              <a:rPr lang="en-US" sz="2800"/>
              <a:t>    	AI can be used to develop multilingual conversational systems from   	monolingual knowledge bases.</a:t>
            </a:r>
            <a:endParaRPr lang="en-US" sz="2800"/>
          </a:p>
          <a:p>
            <a:pPr indent="0">
              <a:buNone/>
            </a:pPr>
            <a:r>
              <a:rPr lang="en-US" sz="2800"/>
              <a:t>  </a:t>
            </a:r>
            <a:endParaRPr lang="en-US" sz="2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0" y="-172720"/>
            <a:ext cx="5160645" cy="1325880"/>
          </a:xfrm>
        </p:spPr>
        <p:txBody>
          <a:bodyPr/>
          <a:p>
            <a:r>
              <a:rPr lang="en-US">
                <a:sym typeface="+mn-ea"/>
              </a:rPr>
              <a:t>4.提案 - Proposal</a:t>
            </a:r>
            <a:endParaRPr lang="en-US"/>
          </a:p>
        </p:txBody>
      </p:sp>
      <p:graphicFrame>
        <p:nvGraphicFramePr>
          <p:cNvPr id="4" name="Content Placeholder 3"/>
          <p:cNvGraphicFramePr/>
          <p:nvPr>
            <p:ph idx="1"/>
          </p:nvPr>
        </p:nvGraphicFramePr>
        <p:xfrm>
          <a:off x="838200" y="1358265"/>
          <a:ext cx="11129645" cy="4815205"/>
        </p:xfrm>
        <a:graphic>
          <a:graphicData uri="http://schemas.openxmlformats.org/drawingml/2006/table">
            <a:tbl>
              <a:tblPr/>
              <a:tblGrid>
                <a:gridCol w="3995420"/>
                <a:gridCol w="7134225"/>
              </a:tblGrid>
              <a:tr h="363855">
                <a:tc>
                  <a:txBody>
                    <a:bodyPr/>
                    <a:p>
                      <a:pPr indent="0" algn="ctr">
                        <a:buNone/>
                      </a:pPr>
                      <a:r>
                        <a:rPr lang="zh-CN" sz="2000" b="1">
                          <a:solidFill>
                            <a:srgbClr val="000000"/>
                          </a:solidFill>
                          <a:latin typeface="Arial" panose="020B0604020202020204" pitchFamily="34" charset="0"/>
                          <a:ea typeface="Calibri" panose="020F0502020204030204" charset="-122"/>
                        </a:rPr>
                        <a:t>模型-Model</a:t>
                      </a:r>
                      <a:r>
                        <a:rPr lang="en-US" sz="2000" b="1">
                          <a:solidFill>
                            <a:srgbClr val="000000"/>
                          </a:solidFill>
                          <a:latin typeface="Calibri" panose="020F0502020204030204" charset="-122"/>
                        </a:rPr>
                        <a:t> </a:t>
                      </a:r>
                      <a:endParaRPr lang="en-US" sz="2000" b="1">
                        <a:solidFill>
                          <a:srgbClr val="000000"/>
                        </a:solidFill>
                        <a:latin typeface="Calibri" panose="020F0502020204030204" charset="-122"/>
                      </a:endParaRPr>
                    </a:p>
                  </a:txBody>
                  <a:tcPr marL="12700" marR="12700" marT="12700" vert="horz" anchor="b"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000" b="1">
                          <a:solidFill>
                            <a:srgbClr val="000000"/>
                          </a:solidFill>
                          <a:latin typeface="Arial" panose="020B0604020202020204" pitchFamily="34" charset="0"/>
                          <a:ea typeface="Calibri" panose="020F0502020204030204" charset="-122"/>
                        </a:rPr>
                        <a:t>描述-Description</a:t>
                      </a:r>
                      <a:r>
                        <a:rPr lang="en-US" sz="2000" b="1">
                          <a:solidFill>
                            <a:srgbClr val="000000"/>
                          </a:solidFill>
                          <a:latin typeface="Calibri" panose="020F0502020204030204" charset="-122"/>
                        </a:rPr>
                        <a:t> </a:t>
                      </a:r>
                      <a:endParaRPr lang="en-US" sz="2000" b="1">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280160">
                <a:tc>
                  <a:txBody>
                    <a:bodyPr/>
                    <a:p>
                      <a:pPr indent="0" algn="ctr">
                        <a:buNone/>
                      </a:pPr>
                      <a:r>
                        <a:rPr lang="zh-CN" sz="2000" b="1">
                          <a:solidFill>
                            <a:srgbClr val="000000"/>
                          </a:solidFill>
                          <a:latin typeface="Arial" panose="020B0604020202020204" pitchFamily="34" charset="0"/>
                          <a:ea typeface="Calibri" panose="020F0502020204030204" charset="-122"/>
                        </a:rPr>
                        <a:t>M1: </a:t>
                      </a:r>
                      <a:endParaRPr lang="zh-CN" sz="2000" b="1">
                        <a:solidFill>
                          <a:srgbClr val="000000"/>
                        </a:solidFill>
                        <a:latin typeface="Arial" panose="020B0604020202020204" pitchFamily="34" charset="0"/>
                        <a:ea typeface="Calibri" panose="020F0502020204030204" charset="-122"/>
                      </a:endParaRPr>
                    </a:p>
                    <a:p>
                      <a:pPr indent="0" algn="ctr">
                        <a:buNone/>
                      </a:pPr>
                      <a:r>
                        <a:rPr lang="zh-CN" sz="2000" b="1">
                          <a:solidFill>
                            <a:srgbClr val="000000"/>
                          </a:solidFill>
                          <a:latin typeface="Arial" panose="020B0604020202020204" pitchFamily="34" charset="0"/>
                          <a:ea typeface="Calibri" panose="020F0502020204030204" charset="-122"/>
                        </a:rPr>
                        <a:t>语义指针与定制知识库</a:t>
                      </a:r>
                      <a:r>
                        <a:rPr lang="en-US" sz="2000" b="1">
                          <a:solidFill>
                            <a:srgbClr val="000000"/>
                          </a:solidFill>
                          <a:latin typeface="Calibri" panose="020F0502020204030204" charset="-122"/>
                        </a:rPr>
                        <a:t>                       Semantic Pointers and Customized Knowledge Base</a:t>
                      </a:r>
                      <a:endParaRPr lang="en-US" sz="2000" b="1">
                        <a:solidFill>
                          <a:srgbClr val="000000"/>
                        </a:solidFill>
                        <a:latin typeface="Calibri" panose="020F0502020204030204" charset="-122"/>
                      </a:endParaRPr>
                    </a:p>
                  </a:txBody>
                  <a:tcPr marL="12700" marR="12700" marT="12700" vert="horz" anchor="b"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000" b="0">
                          <a:solidFill>
                            <a:srgbClr val="000000"/>
                          </a:solidFill>
                          <a:latin typeface="Arial" panose="020B0604020202020204" pitchFamily="34" charset="0"/>
                          <a:ea typeface="Calibri" panose="020F0502020204030204" charset="-122"/>
                        </a:rPr>
                        <a:t>结合语义指针与定制知识库，以提供准确、相关和清晰的回应。</a:t>
                      </a:r>
                      <a:r>
                        <a:rPr lang="en-US" sz="2000" b="0">
                          <a:solidFill>
                            <a:srgbClr val="000000"/>
                          </a:solidFill>
                          <a:latin typeface="Calibri" panose="020F0502020204030204" charset="-122"/>
                        </a:rPr>
                        <a:t>                                                                                                               Combines semantic pointers with a customized knowledge base for accurate, relevant, and clear responses.</a:t>
                      </a:r>
                      <a:endParaRPr lang="en-US" sz="20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585595">
                <a:tc>
                  <a:txBody>
                    <a:bodyPr/>
                    <a:p>
                      <a:pPr indent="0" algn="ctr">
                        <a:buNone/>
                      </a:pPr>
                      <a:r>
                        <a:rPr lang="zh-CN" sz="2000" b="1">
                          <a:solidFill>
                            <a:srgbClr val="000000"/>
                          </a:solidFill>
                          <a:latin typeface="Arial" panose="020B0604020202020204" pitchFamily="34" charset="0"/>
                          <a:ea typeface="Calibri" panose="020F0502020204030204" charset="-122"/>
                        </a:rPr>
                        <a:t>M2: </a:t>
                      </a:r>
                      <a:endParaRPr lang="zh-CN" sz="2000" b="1">
                        <a:solidFill>
                          <a:srgbClr val="000000"/>
                        </a:solidFill>
                        <a:latin typeface="Arial" panose="020B0604020202020204" pitchFamily="34" charset="0"/>
                        <a:ea typeface="Calibri" panose="020F0502020204030204" charset="-122"/>
                      </a:endParaRPr>
                    </a:p>
                    <a:p>
                      <a:pPr indent="0" algn="ctr">
                        <a:buNone/>
                      </a:pPr>
                      <a:r>
                        <a:rPr lang="zh-CN" sz="2000" b="1">
                          <a:solidFill>
                            <a:srgbClr val="000000"/>
                          </a:solidFill>
                          <a:latin typeface="Arial" panose="020B0604020202020204" pitchFamily="34" charset="0"/>
                          <a:ea typeface="Calibri" panose="020F0502020204030204" charset="-122"/>
                        </a:rPr>
                        <a:t>定制知识库，无语义指针</a:t>
                      </a:r>
                      <a:r>
                        <a:rPr lang="en-US" sz="2000" b="1">
                          <a:solidFill>
                            <a:srgbClr val="000000"/>
                          </a:solidFill>
                          <a:latin typeface="Calibri" panose="020F0502020204030204" charset="-122"/>
                        </a:rPr>
                        <a:t>              Customized Knowledge Base, No Semantic Pointers</a:t>
                      </a:r>
                      <a:endParaRPr lang="en-US" sz="2000" b="1">
                        <a:solidFill>
                          <a:srgbClr val="000000"/>
                        </a:solidFill>
                        <a:latin typeface="Calibri" panose="020F0502020204030204" charset="-122"/>
                      </a:endParaRPr>
                    </a:p>
                  </a:txBody>
                  <a:tcPr marL="12700" marR="12700" marT="12700" vert="horz" anchor="b"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000" b="0">
                          <a:solidFill>
                            <a:srgbClr val="000000"/>
                          </a:solidFill>
                          <a:latin typeface="Arial" panose="020B0604020202020204" pitchFamily="34" charset="0"/>
                          <a:ea typeface="Calibri" panose="020F0502020204030204" charset="-122"/>
                        </a:rPr>
                        <a:t>利用定制知识库但不使用语义指针，在参考问题中表现出色，但在无参考情景中面临挑战。 </a:t>
                      </a:r>
                      <a:r>
                        <a:rPr lang="en-US" altLang="zh-CN" sz="2000" b="0">
                          <a:solidFill>
                            <a:srgbClr val="000000"/>
                          </a:solidFill>
                          <a:latin typeface="Arial" panose="020B0604020202020204" pitchFamily="34" charset="0"/>
                          <a:ea typeface="Calibri" panose="020F0502020204030204" charset="-122"/>
                        </a:rPr>
                        <a:t>                                               </a:t>
                      </a:r>
                      <a:r>
                        <a:rPr lang="zh-CN" sz="2000" b="0">
                          <a:solidFill>
                            <a:srgbClr val="000000"/>
                          </a:solidFill>
                          <a:latin typeface="Arial" panose="020B0604020202020204" pitchFamily="34" charset="0"/>
                          <a:ea typeface="Calibri" panose="020F0502020204030204" charset="-122"/>
                        </a:rPr>
                        <a:t>Utilizes a customized knowledge base without semantic pointers, excels in reference questions but faces challenges in no-reference scenarios.</a:t>
                      </a:r>
                      <a:endParaRPr lang="zh-CN" sz="2000" b="0">
                        <a:solidFill>
                          <a:srgbClr val="000000"/>
                        </a:solidFill>
                        <a:latin typeface="Arial" panose="020B0604020202020204" pitchFamily="34" charset="0"/>
                        <a:ea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585595">
                <a:tc>
                  <a:txBody>
                    <a:bodyPr/>
                    <a:p>
                      <a:pPr indent="0" algn="ctr">
                        <a:buNone/>
                      </a:pPr>
                      <a:r>
                        <a:rPr lang="zh-CN" sz="2000" b="1">
                          <a:solidFill>
                            <a:srgbClr val="000000"/>
                          </a:solidFill>
                          <a:latin typeface="Arial" panose="020B0604020202020204" pitchFamily="34" charset="0"/>
                          <a:ea typeface="Calibri" panose="020F0502020204030204" charset="-122"/>
                        </a:rPr>
                        <a:t>M3: </a:t>
                      </a:r>
                      <a:endParaRPr lang="zh-CN" sz="2000" b="1">
                        <a:solidFill>
                          <a:srgbClr val="000000"/>
                        </a:solidFill>
                        <a:latin typeface="Arial" panose="020B0604020202020204" pitchFamily="34" charset="0"/>
                        <a:ea typeface="Calibri" panose="020F0502020204030204" charset="-122"/>
                      </a:endParaRPr>
                    </a:p>
                    <a:p>
                      <a:pPr indent="0" algn="ctr">
                        <a:buNone/>
                      </a:pPr>
                      <a:r>
                        <a:rPr lang="zh-CN" sz="2000" b="1">
                          <a:solidFill>
                            <a:srgbClr val="000000"/>
                          </a:solidFill>
                          <a:latin typeface="Arial" panose="020B0604020202020204" pitchFamily="34" charset="0"/>
                          <a:ea typeface="Calibri" panose="020F0502020204030204" charset="-122"/>
                        </a:rPr>
                        <a:t>通用型聊天机器人</a:t>
                      </a:r>
                      <a:r>
                        <a:rPr lang="en-US" sz="2000" b="1">
                          <a:solidFill>
                            <a:srgbClr val="000000"/>
                          </a:solidFill>
                          <a:latin typeface="Calibri" panose="020F0502020204030204" charset="-122"/>
                        </a:rPr>
                        <a:t>                  General-Use Chatbot</a:t>
                      </a:r>
                      <a:endParaRPr lang="en-US" sz="2000" b="1">
                        <a:solidFill>
                          <a:srgbClr val="000000"/>
                        </a:solidFill>
                        <a:latin typeface="Calibri" panose="020F0502020204030204" charset="-122"/>
                      </a:endParaRPr>
                    </a:p>
                  </a:txBody>
                  <a:tcPr marL="12700" marR="12700" marT="12700" vert="horz" anchor="b"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2000" b="0">
                          <a:solidFill>
                            <a:srgbClr val="000000"/>
                          </a:solidFill>
                          <a:latin typeface="Arial" panose="020B0604020202020204" pitchFamily="34" charset="0"/>
                          <a:ea typeface="Calibri" panose="020F0502020204030204" charset="-122"/>
                        </a:rPr>
                        <a:t>通用型聊天机器人，在参考问题中表现竞争力，但在无参考情景中的准确性和清晰度较低。</a:t>
                      </a:r>
                      <a:r>
                        <a:rPr lang="en-US" sz="2000" b="0">
                          <a:solidFill>
                            <a:srgbClr val="000000"/>
                          </a:solidFill>
                          <a:latin typeface="Calibri" panose="020F0502020204030204" charset="-122"/>
                        </a:rPr>
                        <a:t>                                                                 A general-use chatbot with competitive performance in reference questions but relatively lower accuracy and clarity in no-reference scenarios.</a:t>
                      </a:r>
                      <a:endParaRPr lang="en-US" sz="2000" b="0">
                        <a:solidFill>
                          <a:srgbClr val="000000"/>
                        </a:solidFill>
                        <a:latin typeface="Calibri" panose="020F0502020204030204" charset="-122"/>
                      </a:endParaRPr>
                    </a:p>
                  </a:txBody>
                  <a:tcPr marL="12700" marR="12700" marT="12700" vert="horz" anchor="b"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0" y="-137795"/>
            <a:ext cx="10515600" cy="1325563"/>
          </a:xfrm>
        </p:spPr>
        <p:txBody>
          <a:bodyPr/>
          <a:p>
            <a:pPr algn="l"/>
            <a:r>
              <a:rPr lang="en-US">
                <a:sym typeface="+mn-ea"/>
              </a:rPr>
              <a:t>5.评估 -Evaluation</a:t>
            </a:r>
            <a:endParaRPr lang="en-US"/>
          </a:p>
        </p:txBody>
      </p:sp>
      <p:sp>
        <p:nvSpPr>
          <p:cNvPr id="4" name="Text Box 3"/>
          <p:cNvSpPr txBox="1"/>
          <p:nvPr/>
        </p:nvSpPr>
        <p:spPr>
          <a:xfrm>
            <a:off x="247015" y="2780030"/>
            <a:ext cx="6209030" cy="1405255"/>
          </a:xfrm>
          <a:prstGeom prst="rect">
            <a:avLst/>
          </a:prstGeom>
          <a:noFill/>
        </p:spPr>
        <p:txBody>
          <a:bodyPr wrap="square" rtlCol="0" anchor="t">
            <a:noAutofit/>
          </a:bodyPr>
          <a:p>
            <a:pPr marL="457200" indent="-457200">
              <a:buFont typeface="Arial" panose="020B0604020202020204" pitchFamily="34" charset="0"/>
              <a:buChar char="•"/>
            </a:pPr>
            <a:r>
              <a:rPr lang="en-US" sz="2400"/>
              <a:t>问卷调查的52个回答- 52 Respondents</a:t>
            </a:r>
            <a:endParaRPr lang="en-US" sz="2400"/>
          </a:p>
          <a:p>
            <a:pPr marL="457200" indent="-457200">
              <a:buFont typeface="Arial" panose="020B0604020202020204" pitchFamily="34" charset="0"/>
              <a:buChar char="•"/>
            </a:pPr>
            <a:r>
              <a:rPr lang="en-US" sz="2400"/>
              <a:t>4个维度中的10个问题：</a:t>
            </a:r>
            <a:endParaRPr lang="en-US" sz="2400"/>
          </a:p>
          <a:p>
            <a:pPr marL="914400" lvl="1" indent="-457200" algn="l">
              <a:buFont typeface="Arial" panose="020B0604020202020204" pitchFamily="34" charset="0"/>
              <a:buChar char="•"/>
            </a:pPr>
            <a:r>
              <a:rPr lang="en-US" sz="2400"/>
              <a:t>准确性-Accuracy</a:t>
            </a:r>
            <a:endParaRPr lang="en-US" sz="2400"/>
          </a:p>
          <a:p>
            <a:pPr marL="914400" lvl="1" indent="-457200" algn="l">
              <a:buFont typeface="Arial" panose="020B0604020202020204" pitchFamily="34" charset="0"/>
              <a:buChar char="•"/>
            </a:pPr>
            <a:r>
              <a:rPr lang="en-US" sz="2400"/>
              <a:t>相关性-Relevance</a:t>
            </a:r>
            <a:endParaRPr lang="en-US" sz="2400"/>
          </a:p>
          <a:p>
            <a:pPr marL="914400" lvl="1" indent="-457200" algn="l">
              <a:buFont typeface="Arial" panose="020B0604020202020204" pitchFamily="34" charset="0"/>
              <a:buChar char="•"/>
            </a:pPr>
            <a:r>
              <a:rPr lang="en-US" sz="2400"/>
              <a:t>清晰度-Clarity</a:t>
            </a:r>
            <a:endParaRPr lang="en-US" sz="2400"/>
          </a:p>
          <a:p>
            <a:pPr marL="914400" lvl="1" indent="-457200" algn="l">
              <a:buFont typeface="Arial" panose="020B0604020202020204" pitchFamily="34" charset="0"/>
              <a:buChar char="•"/>
            </a:pPr>
            <a:r>
              <a:rPr lang="en-US" sz="2400"/>
              <a:t>参与度-Engagement</a:t>
            </a:r>
            <a:endParaRPr lang="en-US" sz="2400"/>
          </a:p>
          <a:p>
            <a:pPr marL="457200" indent="-457200">
              <a:buFont typeface="Arial" panose="020B0604020202020204" pitchFamily="34" charset="0"/>
              <a:buChar char="•"/>
            </a:pPr>
            <a:r>
              <a:rPr lang="en-US" sz="2400"/>
              <a:t> 英文和中文-English and Chinese </a:t>
            </a:r>
            <a:endParaRPr lang="en-US" sz="2400"/>
          </a:p>
        </p:txBody>
      </p:sp>
      <p:sp>
        <p:nvSpPr>
          <p:cNvPr id="7" name="Text Box 6"/>
          <p:cNvSpPr txBox="1"/>
          <p:nvPr/>
        </p:nvSpPr>
        <p:spPr>
          <a:xfrm>
            <a:off x="387350" y="1746250"/>
            <a:ext cx="5929630" cy="953135"/>
          </a:xfrm>
          <a:prstGeom prst="rect">
            <a:avLst/>
          </a:prstGeom>
          <a:noFill/>
        </p:spPr>
        <p:txBody>
          <a:bodyPr wrap="square" rtlCol="0" anchor="t">
            <a:spAutoFit/>
          </a:bodyPr>
          <a:p>
            <a:pPr algn="ctr"/>
            <a:r>
              <a:rPr lang="en-US" sz="2800" b="1"/>
              <a:t>人工评估</a:t>
            </a:r>
            <a:endParaRPr lang="en-US" sz="2800" b="1"/>
          </a:p>
          <a:p>
            <a:pPr algn="ctr"/>
            <a:r>
              <a:rPr lang="en-US" sz="2800" b="1"/>
              <a:t>Human-based Evaluation</a:t>
            </a:r>
            <a:endParaRPr lang="en-US" sz="2800" b="1"/>
          </a:p>
        </p:txBody>
      </p:sp>
      <p:sp>
        <p:nvSpPr>
          <p:cNvPr id="8" name="Text Box 7"/>
          <p:cNvSpPr txBox="1"/>
          <p:nvPr/>
        </p:nvSpPr>
        <p:spPr>
          <a:xfrm>
            <a:off x="6187440" y="1736090"/>
            <a:ext cx="6096000" cy="953135"/>
          </a:xfrm>
          <a:prstGeom prst="rect">
            <a:avLst/>
          </a:prstGeom>
          <a:noFill/>
        </p:spPr>
        <p:txBody>
          <a:bodyPr wrap="square" rtlCol="0" anchor="t">
            <a:spAutoFit/>
          </a:bodyPr>
          <a:p>
            <a:pPr algn="ctr"/>
            <a:r>
              <a:rPr lang="en-US" sz="2800" b="1"/>
              <a:t>自动评估</a:t>
            </a:r>
            <a:endParaRPr lang="en-US" sz="2800" b="1"/>
          </a:p>
          <a:p>
            <a:pPr algn="ctr"/>
            <a:r>
              <a:rPr lang="en-US" sz="2800" b="1"/>
              <a:t>Automatic Evaluation</a:t>
            </a:r>
            <a:endParaRPr lang="en-US" sz="2800" b="1"/>
          </a:p>
        </p:txBody>
      </p:sp>
      <p:sp>
        <p:nvSpPr>
          <p:cNvPr id="9" name="Text Box 8"/>
          <p:cNvSpPr txBox="1"/>
          <p:nvPr/>
        </p:nvSpPr>
        <p:spPr>
          <a:xfrm>
            <a:off x="6418580" y="2780030"/>
            <a:ext cx="6096000" cy="1198880"/>
          </a:xfrm>
          <a:prstGeom prst="rect">
            <a:avLst/>
          </a:prstGeom>
          <a:noFill/>
        </p:spPr>
        <p:txBody>
          <a:bodyPr wrap="square" rtlCol="0" anchor="t">
            <a:spAutoFit/>
          </a:bodyPr>
          <a:p>
            <a:pPr marL="342900" indent="-342900">
              <a:buFont typeface="Arial" panose="020B0604020202020204" pitchFamily="34" charset="0"/>
              <a:buChar char="•"/>
            </a:pPr>
            <a:r>
              <a:rPr lang="en-US" sz="2400"/>
              <a:t>Rouge指标-Rouge as reference metric</a:t>
            </a:r>
            <a:endParaRPr lang="en-US" sz="2400"/>
          </a:p>
          <a:p>
            <a:pPr marL="342900" indent="-342900">
              <a:buFont typeface="Arial" panose="020B0604020202020204" pitchFamily="34" charset="0"/>
              <a:buChar char="•"/>
            </a:pPr>
            <a:r>
              <a:rPr lang="en-US" sz="2400">
                <a:sym typeface="+mn-ea"/>
              </a:rPr>
              <a:t> 英文和中文-English and Chinese</a:t>
            </a:r>
            <a:endParaRPr lang="en-US" sz="2400"/>
          </a:p>
          <a:p>
            <a:pPr marL="800100" lvl="1" indent="-342900">
              <a:buFont typeface="Arial" panose="020B0604020202020204" pitchFamily="34" charset="0"/>
              <a:buChar char="•"/>
            </a:pPr>
            <a:endParaRPr 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0" y="-203200"/>
            <a:ext cx="10515600" cy="1325563"/>
          </a:xfrm>
        </p:spPr>
        <p:txBody>
          <a:bodyPr/>
          <a:p>
            <a:pPr algn="l"/>
            <a:r>
              <a:rPr lang="en-US"/>
              <a:t>6.</a:t>
            </a:r>
            <a:r>
              <a:rPr lang="en-US">
                <a:sym typeface="+mn-ea"/>
              </a:rPr>
              <a:t>结果 -Results</a:t>
            </a:r>
            <a:endParaRPr lang="en-US"/>
          </a:p>
        </p:txBody>
      </p:sp>
      <p:graphicFrame>
        <p:nvGraphicFramePr>
          <p:cNvPr id="10" name="Content Placeholder 9"/>
          <p:cNvGraphicFramePr/>
          <p:nvPr>
            <p:ph idx="1"/>
          </p:nvPr>
        </p:nvGraphicFramePr>
        <p:xfrm>
          <a:off x="990600" y="962025"/>
          <a:ext cx="10515600" cy="5265420"/>
        </p:xfrm>
        <a:graphic>
          <a:graphicData uri="http://schemas.openxmlformats.org/drawingml/2006/table">
            <a:tbl>
              <a:tblPr/>
              <a:tblGrid>
                <a:gridCol w="2399665"/>
                <a:gridCol w="1350010"/>
                <a:gridCol w="1144270"/>
                <a:gridCol w="1072515"/>
                <a:gridCol w="1447165"/>
                <a:gridCol w="922020"/>
                <a:gridCol w="2179955"/>
              </a:tblGrid>
              <a:tr h="727710">
                <a:tc>
                  <a:txBody>
                    <a:bodyPr/>
                    <a:p>
                      <a:pPr indent="0">
                        <a:buNone/>
                      </a:pPr>
                      <a:endParaRPr lang="en-US" sz="1600" b="0">
                        <a:solidFill>
                          <a:srgbClr val="000000"/>
                        </a:solidFill>
                        <a:latin typeface="Calibri" panose="020F0502020204030204" charset="-122"/>
                      </a:endParaRPr>
                    </a:p>
                  </a:txBody>
                  <a:tcPr marL="12700" marR="12700" marT="12700" vert="horz" anchor="b" anchorCtr="0">
                    <a:lnL>
                      <a:noFill/>
                    </a:lnL>
                    <a:lnR w="12700" cap="flat" cmpd="sng">
                      <a:solidFill>
                        <a:srgbClr val="000000"/>
                      </a:solidFill>
                      <a:prstDash val="solid"/>
                      <a:headEnd type="none" w="med" len="med"/>
                      <a:tailEnd type="none" w="med" len="med"/>
                    </a:lnR>
                    <a:lnT cap="flat">
                      <a:noFill/>
                    </a:lnT>
                    <a:lnB w="6350" cap="flat" cmpd="sng">
                      <a:solidFill>
                        <a:srgbClr val="000000"/>
                      </a:solidFill>
                      <a:prstDash val="solid"/>
                      <a:headEnd type="none" w="med" len="med"/>
                      <a:tailEnd type="none" w="med" len="med"/>
                    </a:lnB>
                    <a:lnTlToBr>
                      <a:noFill/>
                    </a:lnTlToBr>
                    <a:lnBlToTr>
                      <a:noFill/>
                    </a:lnBlToTr>
                    <a:noFill/>
                  </a:tcPr>
                </a:tc>
                <a:tc gridSpan="5">
                  <a:txBody>
                    <a:bodyPr/>
                    <a:p>
                      <a:pPr indent="0" algn="ctr">
                        <a:lnSpc>
                          <a:spcPct val="90000"/>
                        </a:lnSpc>
                        <a:buNone/>
                      </a:pPr>
                      <a:r>
                        <a:rPr lang="zh-CN" sz="1600" b="1">
                          <a:solidFill>
                            <a:srgbClr val="000000"/>
                          </a:solidFill>
                          <a:latin typeface="Arial" panose="020B0604020202020204" pitchFamily="34" charset="0"/>
                          <a:ea typeface="Calibri" panose="020F0502020204030204" charset="-122"/>
                        </a:rPr>
                        <a:t>人工评估-Human-based Evaluation</a:t>
                      </a:r>
                      <a:endParaRPr lang="zh-CN" sz="1600" b="1">
                        <a:solidFill>
                          <a:srgbClr val="000000"/>
                        </a:solidFill>
                        <a:latin typeface="Arial" panose="020B0604020202020204" pitchFamily="34" charset="0"/>
                        <a:ea typeface="Calibri" panose="020F0502020204030204" charset="-122"/>
                      </a:endParaRPr>
                    </a:p>
                    <a:p>
                      <a:pPr indent="0" algn="ctr">
                        <a:lnSpc>
                          <a:spcPct val="90000"/>
                        </a:lnSpc>
                        <a:buNone/>
                      </a:pP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hMerge="1">
                  <a:tcP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hMerge="1">
                  <a:tcP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tcPr>
                </a:tc>
                <a:tc>
                  <a:txBody>
                    <a:bodyPr/>
                    <a:p>
                      <a:pPr indent="0" algn="ctr">
                        <a:lnSpc>
                          <a:spcPct val="90000"/>
                        </a:lnSpc>
                        <a:buNone/>
                      </a:pPr>
                      <a:r>
                        <a:rPr lang="zh-CN" sz="1600" b="1">
                          <a:solidFill>
                            <a:srgbClr val="000000"/>
                          </a:solidFill>
                          <a:latin typeface="Arial" panose="020B0604020202020204" pitchFamily="34" charset="0"/>
                          <a:ea typeface="Calibri" panose="020F0502020204030204" charset="-122"/>
                        </a:rPr>
                        <a:t>自动评估</a:t>
                      </a:r>
                      <a:r>
                        <a:rPr lang="en-US" altLang="zh-CN" sz="1600" b="1">
                          <a:solidFill>
                            <a:srgbClr val="000000"/>
                          </a:solidFill>
                          <a:latin typeface="Arial" panose="020B0604020202020204" pitchFamily="34" charset="0"/>
                          <a:ea typeface="Calibri" panose="020F0502020204030204" charset="-122"/>
                        </a:rPr>
                        <a:t>                     </a:t>
                      </a:r>
                      <a:r>
                        <a:rPr lang="zh-CN" sz="1600" b="1">
                          <a:solidFill>
                            <a:srgbClr val="000000"/>
                          </a:solidFill>
                          <a:latin typeface="Arial" panose="020B0604020202020204" pitchFamily="34" charset="0"/>
                          <a:ea typeface="Calibri" panose="020F0502020204030204" charset="-122"/>
                        </a:rPr>
                        <a:t>Automatic Evaluation</a:t>
                      </a:r>
                      <a:endParaRPr lang="zh-CN" sz="1600" b="1">
                        <a:solidFill>
                          <a:srgbClr val="000000"/>
                        </a:solidFill>
                        <a:latin typeface="Arial" panose="020B0604020202020204" pitchFamily="34" charset="0"/>
                        <a:ea typeface="Calibri" panose="020F0502020204030204" charset="-122"/>
                      </a:endParaRPr>
                    </a:p>
                    <a:p>
                      <a:pPr indent="0" algn="ctr">
                        <a:lnSpc>
                          <a:spcPct val="90000"/>
                        </a:lnSpc>
                        <a:buNone/>
                      </a:pP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886460">
                <a:tc>
                  <a:txBody>
                    <a:bodyPr/>
                    <a:p>
                      <a:pPr indent="0" algn="ctr">
                        <a:buNone/>
                      </a:pPr>
                      <a:r>
                        <a:rPr lang="zh-CN" sz="1600" b="1">
                          <a:solidFill>
                            <a:srgbClr val="000000"/>
                          </a:solidFill>
                          <a:latin typeface="Arial" panose="020B0604020202020204" pitchFamily="34" charset="0"/>
                          <a:ea typeface="Calibri" panose="020F0502020204030204" charset="-122"/>
                        </a:rPr>
                        <a:t>模型 Model</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平均准确性 Average Accuracy</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平均相关性 Average Relevance</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平均清晰度 Average Clarity</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平均参与度 Average Engagement</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总体平均 Overall Average</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sz="1600" b="1">
                          <a:solidFill>
                            <a:srgbClr val="000000"/>
                          </a:solidFill>
                          <a:latin typeface="Arial" panose="020B0604020202020204" pitchFamily="34" charset="0"/>
                          <a:ea typeface="Calibri" panose="020F0502020204030204" charset="-122"/>
                        </a:rPr>
                        <a:t>总体平均</a:t>
                      </a:r>
                      <a:r>
                        <a:rPr lang="en-US" altLang="zh-CN" sz="1600" b="1">
                          <a:solidFill>
                            <a:srgbClr val="000000"/>
                          </a:solidFill>
                          <a:latin typeface="Arial" panose="020B0604020202020204" pitchFamily="34" charset="0"/>
                          <a:ea typeface="Calibri" panose="020F0502020204030204" charset="-122"/>
                        </a:rPr>
                        <a:t>                         </a:t>
                      </a:r>
                      <a:r>
                        <a:rPr lang="zh-CN" sz="1600" b="1">
                          <a:solidFill>
                            <a:srgbClr val="000000"/>
                          </a:solidFill>
                          <a:latin typeface="Arial" panose="020B0604020202020204" pitchFamily="34" charset="0"/>
                          <a:ea typeface="Calibri" panose="020F0502020204030204" charset="-122"/>
                        </a:rPr>
                        <a:t>Average Rouge</a:t>
                      </a:r>
                      <a:endParaRPr lang="zh-CN" sz="1600" b="1">
                        <a:solidFill>
                          <a:srgbClr val="000000"/>
                        </a:solidFill>
                        <a:latin typeface="Arial" panose="020B0604020202020204" pitchFamily="34" charset="0"/>
                        <a:ea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092200">
                <a:tc>
                  <a:txBody>
                    <a:bodyPr/>
                    <a:p>
                      <a:pPr indent="0" algn="ctr">
                        <a:buNone/>
                      </a:pPr>
                      <a:r>
                        <a:rPr lang="en-US" sz="1600" b="0">
                          <a:solidFill>
                            <a:srgbClr val="000000"/>
                          </a:solidFill>
                          <a:latin typeface="Calibri" panose="020F0502020204030204" charset="-122"/>
                        </a:rPr>
                        <a:t>M1:</a:t>
                      </a:r>
                      <a:endParaRPr lang="en-US" sz="1600" b="0">
                        <a:solidFill>
                          <a:srgbClr val="000000"/>
                        </a:solidFill>
                        <a:latin typeface="Calibri" panose="020F0502020204030204" charset="-122"/>
                      </a:endParaRPr>
                    </a:p>
                    <a:p>
                      <a:pPr indent="0" algn="ctr">
                        <a:buNone/>
                      </a:pPr>
                      <a:r>
                        <a:rPr lang="zh-CN" sz="1600" b="0">
                          <a:solidFill>
                            <a:srgbClr val="000000"/>
                          </a:solidFill>
                          <a:latin typeface="Arial" panose="020B0604020202020204" pitchFamily="34" charset="0"/>
                          <a:ea typeface="Calibri" panose="020F0502020204030204" charset="-122"/>
                        </a:rPr>
                        <a:t>语义指针与定制知识库</a:t>
                      </a:r>
                      <a:r>
                        <a:rPr lang="en-US" sz="1600" b="0">
                          <a:solidFill>
                            <a:srgbClr val="000000"/>
                          </a:solidFill>
                          <a:latin typeface="Calibri" panose="020F0502020204030204" charset="-122"/>
                        </a:rPr>
                        <a:t>                       Semantic Pointers and Customized Knowledge Base</a:t>
                      </a:r>
                      <a:endParaRPr lang="en-US" sz="1600" b="0">
                        <a:solidFill>
                          <a:srgbClr val="000000"/>
                        </a:solidFill>
                        <a:latin typeface="Calibri" panose="020F0502020204030204" charset="-122"/>
                      </a:endParaRPr>
                    </a:p>
                    <a:p>
                      <a:pPr indent="0" algn="ctr">
                        <a:buNone/>
                      </a:pP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00FF00"/>
                          </a:highlight>
                          <a:latin typeface="Calibri" panose="020F0502020204030204" charset="-122"/>
                        </a:rPr>
                        <a:t>4.4</a:t>
                      </a:r>
                      <a:endParaRPr lang="en-US" sz="1800" b="1">
                        <a:solidFill>
                          <a:srgbClr val="000000"/>
                        </a:solidFill>
                        <a:highlight>
                          <a:srgbClr val="00FF00"/>
                        </a:highlight>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4.5</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4.4</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4.4</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00FF00"/>
                          </a:highlight>
                          <a:latin typeface="Calibri" panose="020F0502020204030204" charset="-122"/>
                        </a:rPr>
                        <a:t>4.42</a:t>
                      </a:r>
                      <a:endParaRPr lang="en-US" sz="1800" b="1">
                        <a:solidFill>
                          <a:srgbClr val="000000"/>
                        </a:solidFill>
                        <a:highlight>
                          <a:srgbClr val="00FF00"/>
                        </a:highlight>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00FF00"/>
                          </a:highlight>
                          <a:latin typeface="Calibri" panose="020F0502020204030204" charset="-122"/>
                        </a:rPr>
                        <a:t>0.55</a:t>
                      </a:r>
                      <a:endParaRPr lang="en-US" sz="1800" b="1">
                        <a:solidFill>
                          <a:srgbClr val="000000"/>
                        </a:solidFill>
                        <a:highlight>
                          <a:srgbClr val="00FF00"/>
                        </a:highlight>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1092200">
                <a:tc>
                  <a:txBody>
                    <a:bodyPr/>
                    <a:p>
                      <a:pPr indent="0" algn="ctr">
                        <a:buNone/>
                      </a:pPr>
                      <a:r>
                        <a:rPr lang="en-US" sz="1600" b="0">
                          <a:solidFill>
                            <a:srgbClr val="000000"/>
                          </a:solidFill>
                          <a:latin typeface="Calibri" panose="020F0502020204030204" charset="-122"/>
                        </a:rPr>
                        <a:t>M2:</a:t>
                      </a:r>
                      <a:endParaRPr lang="en-US" sz="1600" b="0">
                        <a:solidFill>
                          <a:srgbClr val="000000"/>
                        </a:solidFill>
                        <a:latin typeface="Calibri" panose="020F0502020204030204" charset="-122"/>
                      </a:endParaRPr>
                    </a:p>
                    <a:p>
                      <a:pPr indent="0" algn="ctr">
                        <a:buNone/>
                      </a:pPr>
                      <a:r>
                        <a:rPr lang="zh-CN" sz="1600" b="0">
                          <a:solidFill>
                            <a:srgbClr val="000000"/>
                          </a:solidFill>
                          <a:latin typeface="Arial" panose="020B0604020202020204" pitchFamily="34" charset="0"/>
                          <a:ea typeface="Calibri" panose="020F0502020204030204" charset="-122"/>
                        </a:rPr>
                        <a:t>定制知识库，无语义指针</a:t>
                      </a:r>
                      <a:r>
                        <a:rPr lang="en-US" sz="1600" b="0">
                          <a:solidFill>
                            <a:srgbClr val="000000"/>
                          </a:solidFill>
                          <a:latin typeface="Calibri" panose="020F0502020204030204" charset="-122"/>
                        </a:rPr>
                        <a:t>              Customized Knowledge Base, No Semantic Pointers</a:t>
                      </a:r>
                      <a:endParaRPr lang="en-US" sz="1600" b="0">
                        <a:solidFill>
                          <a:srgbClr val="000000"/>
                        </a:solidFill>
                        <a:latin typeface="Calibri" panose="020F0502020204030204" charset="-122"/>
                      </a:endParaRPr>
                    </a:p>
                    <a:p>
                      <a:pPr indent="0" algn="ctr">
                        <a:buNone/>
                      </a:pP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3.7</a:t>
                      </a:r>
                      <a:endParaRPr lang="en-US" sz="1800" b="0">
                        <a:solidFill>
                          <a:srgbClr val="000000"/>
                        </a:solidFill>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4.1</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3.7</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3.7</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3.8</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00FF00"/>
                          </a:highlight>
                          <a:latin typeface="Calibri" panose="020F0502020204030204" charset="-122"/>
                        </a:rPr>
                        <a:t>0.30</a:t>
                      </a:r>
                      <a:endParaRPr lang="en-US" sz="1800" b="1">
                        <a:solidFill>
                          <a:srgbClr val="000000"/>
                        </a:solidFill>
                        <a:highlight>
                          <a:srgbClr val="00FF00"/>
                        </a:highlight>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r>
              <a:tr h="727710">
                <a:tc>
                  <a:txBody>
                    <a:bodyPr/>
                    <a:p>
                      <a:pPr indent="0" algn="ctr">
                        <a:buNone/>
                      </a:pPr>
                      <a:r>
                        <a:rPr lang="en-US" sz="1600" b="0">
                          <a:solidFill>
                            <a:srgbClr val="000000"/>
                          </a:solidFill>
                          <a:latin typeface="Calibri" panose="020F0502020204030204" charset="-122"/>
                        </a:rPr>
                        <a:t>M3:</a:t>
                      </a:r>
                      <a:endParaRPr lang="en-US" sz="1600" b="0">
                        <a:solidFill>
                          <a:srgbClr val="000000"/>
                        </a:solidFill>
                        <a:latin typeface="Calibri" panose="020F0502020204030204" charset="-122"/>
                      </a:endParaRPr>
                    </a:p>
                    <a:p>
                      <a:pPr indent="0" algn="ctr">
                        <a:buNone/>
                      </a:pPr>
                      <a:r>
                        <a:rPr lang="zh-CN" sz="1600" b="0">
                          <a:solidFill>
                            <a:srgbClr val="000000"/>
                          </a:solidFill>
                          <a:latin typeface="Arial" panose="020B0604020202020204" pitchFamily="34" charset="0"/>
                          <a:ea typeface="Calibri" panose="020F0502020204030204" charset="-122"/>
                        </a:rPr>
                        <a:t>通用型聊天机器人</a:t>
                      </a:r>
                      <a:r>
                        <a:rPr lang="en-US" sz="1600" b="0">
                          <a:solidFill>
                            <a:srgbClr val="000000"/>
                          </a:solidFill>
                          <a:latin typeface="Calibri" panose="020F0502020204030204" charset="-122"/>
                        </a:rPr>
                        <a:t>                  General-Use Chatbot</a:t>
                      </a:r>
                      <a:endParaRPr lang="en-US" sz="1600" b="0">
                        <a:solidFill>
                          <a:srgbClr val="000000"/>
                        </a:solidFill>
                        <a:latin typeface="Calibri" panose="020F0502020204030204" charset="-122"/>
                      </a:endParaRPr>
                    </a:p>
                    <a:p>
                      <a:pPr indent="0" algn="ctr">
                        <a:buNone/>
                      </a:pPr>
                      <a:endParaRPr lang="en-US" sz="16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FFFF00"/>
                          </a:highlight>
                          <a:latin typeface="Calibri" panose="020F0502020204030204" charset="-122"/>
                        </a:rPr>
                        <a:t>3.15</a:t>
                      </a:r>
                      <a:endParaRPr lang="en-US" sz="1800" b="1">
                        <a:solidFill>
                          <a:srgbClr val="000000"/>
                        </a:solidFill>
                        <a:highlight>
                          <a:srgbClr val="FFFF00"/>
                        </a:highlight>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4.5</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3.5</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00FF00"/>
                          </a:highlight>
                          <a:latin typeface="Calibri" panose="020F0502020204030204" charset="-122"/>
                        </a:rPr>
                        <a:t>4.5</a:t>
                      </a:r>
                      <a:endParaRPr lang="en-US" sz="1800" b="1">
                        <a:solidFill>
                          <a:srgbClr val="000000"/>
                        </a:solidFill>
                        <a:highlight>
                          <a:srgbClr val="00FF00"/>
                        </a:highlight>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Calibri" panose="020F0502020204030204" charset="-122"/>
                        </a:rPr>
                        <a:t>3.91</a:t>
                      </a:r>
                      <a:endParaRPr lang="en-US" sz="1800" b="0">
                        <a:solidFill>
                          <a:srgbClr val="000000"/>
                        </a:solidFill>
                        <a:latin typeface="Calibri" panose="020F0502020204030204" charset="-122"/>
                      </a:endParaRPr>
                    </a:p>
                  </a:txBody>
                  <a:tcPr marL="12700" marR="12700" marT="12700" vert="horz" anchor="ctr" anchorCtr="0">
                    <a:lnL w="635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800" b="1">
                          <a:solidFill>
                            <a:srgbClr val="000000"/>
                          </a:solidFill>
                          <a:highlight>
                            <a:srgbClr val="FFFF00"/>
                          </a:highlight>
                          <a:latin typeface="Calibri" panose="020F0502020204030204" charset="-122"/>
                        </a:rPr>
                        <a:t>0.21</a:t>
                      </a:r>
                      <a:endParaRPr lang="en-US" sz="1800" b="1">
                        <a:solidFill>
                          <a:srgbClr val="000000"/>
                        </a:solidFill>
                        <a:highlight>
                          <a:srgbClr val="FFFF00"/>
                        </a:highlight>
                        <a:latin typeface="Calibri" panose="020F0502020204030204" charset="-122"/>
                      </a:endParaRPr>
                    </a:p>
                  </a:txBody>
                  <a:tcPr marL="12700" marR="12700" marT="12700" vert="horz" anchor="ctr"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0" y="0"/>
            <a:ext cx="10515600" cy="1325563"/>
          </a:xfrm>
        </p:spPr>
        <p:txBody>
          <a:bodyPr/>
          <a:p>
            <a:pPr algn="l"/>
            <a:r>
              <a:rPr lang="en-US"/>
              <a:t>7.</a:t>
            </a:r>
            <a:r>
              <a:rPr lang="zh-CN" altLang="en-US">
                <a:sym typeface="+mn-ea"/>
              </a:rPr>
              <a:t>讨论</a:t>
            </a:r>
            <a:r>
              <a:rPr lang="en-US">
                <a:sym typeface="+mn-ea"/>
              </a:rPr>
              <a:t> -Discussion</a:t>
            </a:r>
            <a:endParaRPr lang="en-US"/>
          </a:p>
        </p:txBody>
      </p:sp>
      <p:sp>
        <p:nvSpPr>
          <p:cNvPr id="5" name="Text Box 4"/>
          <p:cNvSpPr txBox="1"/>
          <p:nvPr/>
        </p:nvSpPr>
        <p:spPr>
          <a:xfrm>
            <a:off x="187960" y="1325880"/>
            <a:ext cx="11650345" cy="4340860"/>
          </a:xfrm>
          <a:prstGeom prst="rect">
            <a:avLst/>
          </a:prstGeom>
          <a:noFill/>
        </p:spPr>
        <p:txBody>
          <a:bodyPr wrap="square" rtlCol="0" anchor="t">
            <a:noAutofit/>
          </a:bodyPr>
          <a:p>
            <a:pPr marL="342900" indent="-342900" algn="l">
              <a:buAutoNum type="arabicPeriod"/>
            </a:pPr>
            <a:r>
              <a:rPr lang="en-US" sz="2400"/>
              <a:t>M1模型的性能： 融合了定制知识库和语义指针的M1模型在所有评估方面表现出色。                                                                                                                                </a:t>
            </a:r>
            <a:r>
              <a:rPr lang="en-US" sz="2400">
                <a:sym typeface="+mn-ea"/>
              </a:rPr>
              <a:t> Model M1, which combines customized knowledge bases and semantic pointers, excels in all evaluation aspects.</a:t>
            </a:r>
            <a:endParaRPr lang="en-US" sz="2400"/>
          </a:p>
          <a:p>
            <a:pPr marL="342900" indent="-342900" algn="l">
              <a:buAutoNum type="arabicPeriod"/>
            </a:pPr>
            <a:endParaRPr lang="en-US" sz="2400"/>
          </a:p>
          <a:p>
            <a:pPr marL="342900" indent="-342900" algn="l">
              <a:buAutoNum type="arabicPeriod"/>
            </a:pPr>
            <a:r>
              <a:rPr lang="en-US" sz="2400"/>
              <a:t> 定制知识库的重要性： 定制知识库在使AI能够提供上下文准确和相关回应方面起着至关重要的作用。</a:t>
            </a:r>
            <a:r>
              <a:rPr lang="en-US" sz="2400">
                <a:sym typeface="+mn-ea"/>
              </a:rPr>
              <a:t>                                                                                                                     The Customized knowledge bases play a critical role in enabling AI to provide contextually accurate and relevant responses.</a:t>
            </a:r>
            <a:endParaRPr lang="en-US" sz="2400"/>
          </a:p>
          <a:p>
            <a:pPr algn="l"/>
            <a:endParaRPr lang="en-US" sz="2400"/>
          </a:p>
          <a:p>
            <a:pPr marL="457200" indent="-457200" algn="l">
              <a:buFont typeface="+mj-lt"/>
              <a:buAutoNum type="arabicPeriod" startAt="3"/>
            </a:pPr>
            <a:r>
              <a:rPr lang="en-US" sz="2400"/>
              <a:t>语义指针的重要性： 语义指针增强了AI系统有效导航和检索信息的能力，从而实现准确、清晰和引人入胜的回应。</a:t>
            </a:r>
            <a:r>
              <a:rPr lang="en-US" sz="2400">
                <a:sym typeface="+mn-ea"/>
              </a:rPr>
              <a:t>                                                                                            The Semantic pointers enhance the ability of AI systems to navigate and retrieve information effectively, resulting in responses characterized by accuracy, clarity, and engagement.</a:t>
            </a:r>
            <a:endParaRPr lang="en-US" sz="2400"/>
          </a:p>
          <a:p>
            <a:endParaRPr lang="en-US" sz="2400"/>
          </a:p>
          <a:p>
            <a:endParaRPr lang="en-US" sz="2400"/>
          </a:p>
          <a:p>
            <a:endParaRPr lang="en-US" sz="2400"/>
          </a:p>
          <a:p>
            <a:r>
              <a:rPr lang="en-US" sz="2400"/>
              <a:t>  </a:t>
            </a:r>
            <a:endParaRPr lang="en-US" sz="2400"/>
          </a:p>
          <a:p>
            <a:r>
              <a:rPr lang="en-US" sz="2400"/>
              <a:t>    </a:t>
            </a:r>
            <a:endParaRPr lang="en-US" sz="2400"/>
          </a:p>
          <a:p>
            <a:r>
              <a:rPr lang="en-US" sz="2400"/>
              <a:t>    </a:t>
            </a:r>
            <a:endParaRPr lang="en-US" sz="2400"/>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6582</Words>
  <Application>WPS Presentation</Application>
  <PresentationFormat>Widescreen</PresentationFormat>
  <Paragraphs>239</Paragraphs>
  <Slides>11</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11</vt:i4>
      </vt:variant>
    </vt:vector>
  </HeadingPairs>
  <TitlesOfParts>
    <vt:vector size="20" baseType="lpstr">
      <vt:lpstr>Arial</vt:lpstr>
      <vt:lpstr>宋体</vt:lpstr>
      <vt:lpstr>Wingdings</vt:lpstr>
      <vt:lpstr>Calibri</vt:lpstr>
      <vt:lpstr>Wingdings</vt:lpstr>
      <vt:lpstr>微软雅黑</vt:lpstr>
      <vt:lpstr>Arial Unicode MS</vt:lpstr>
      <vt:lpstr>Default Design</vt:lpstr>
      <vt:lpstr>PBrush</vt:lpstr>
      <vt:lpstr>     古老智慧与现代科技的和谐： 探索人工智能在气功中的融合  Harmonizing Ancient Wisdom and Modern Technology: Exploring AI-NLP Integration in Qigong </vt:lpstr>
      <vt:lpstr>目录-INDEX</vt:lpstr>
      <vt:lpstr>1.介绍 -Introduction</vt:lpstr>
      <vt:lpstr>2.动机-Motivation   </vt:lpstr>
      <vt:lpstr>    3.假设 -Hypothesis</vt:lpstr>
      <vt:lpstr>4.提案 - Proposal</vt:lpstr>
      <vt:lpstr>5.评估 -Evaluation</vt:lpstr>
      <vt:lpstr>6.结果 -Results</vt:lpstr>
      <vt:lpstr>7.讨论 -Discussion</vt:lpstr>
      <vt:lpstr>最后的话-FINAL WORDS</vt:lpstr>
      <vt:lpstr>感谢 Terima kasih Gracias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_x000B_    古老智慧与现代科技的和谐： 探索人工智能在气功中的融合  Harmonizing Ancient Wisdom and Modern Technology: Exploring AI-NLP Integration in Qigong </dc:title>
  <dc:creator/>
  <cp:lastModifiedBy>Lenovo</cp:lastModifiedBy>
  <cp:revision>26</cp:revision>
  <dcterms:created xsi:type="dcterms:W3CDTF">2023-10-08T03:18:00Z</dcterms:created>
  <dcterms:modified xsi:type="dcterms:W3CDTF">2023-10-23T09:55:55Z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EB29596B18044459801DA40116FEB0FA_12</vt:lpwstr>
  </property>
  <property fmtid="{D5CDD505-2E9C-101B-9397-08002B2CF9AE}" pid="3" name="KSOProductBuildVer">
    <vt:lpwstr>1033-12.2.0.13266</vt:lpwstr>
  </property>
</Properties>
</file>

<file path=docProps/thumbnail.jpeg>
</file>